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43"/>
  </p:notesMasterIdLst>
  <p:handoutMasterIdLst>
    <p:handoutMasterId r:id="rId44"/>
  </p:handoutMasterIdLst>
  <p:sldIdLst>
    <p:sldId id="256" r:id="rId2"/>
    <p:sldId id="258" r:id="rId3"/>
    <p:sldId id="259" r:id="rId4"/>
    <p:sldId id="260" r:id="rId5"/>
    <p:sldId id="261" r:id="rId6"/>
    <p:sldId id="262" r:id="rId7"/>
    <p:sldId id="263" r:id="rId8"/>
    <p:sldId id="264" r:id="rId9"/>
    <p:sldId id="265" r:id="rId10"/>
    <p:sldId id="268" r:id="rId11"/>
    <p:sldId id="269" r:id="rId12"/>
    <p:sldId id="270" r:id="rId13"/>
    <p:sldId id="272" r:id="rId14"/>
    <p:sldId id="273" r:id="rId15"/>
    <p:sldId id="275" r:id="rId16"/>
    <p:sldId id="276" r:id="rId17"/>
    <p:sldId id="298" r:id="rId18"/>
    <p:sldId id="299" r:id="rId19"/>
    <p:sldId id="302" r:id="rId20"/>
    <p:sldId id="300" r:id="rId21"/>
    <p:sldId id="277" r:id="rId22"/>
    <p:sldId id="278" r:id="rId23"/>
    <p:sldId id="303" r:id="rId24"/>
    <p:sldId id="297" r:id="rId25"/>
    <p:sldId id="287" r:id="rId26"/>
    <p:sldId id="288" r:id="rId27"/>
    <p:sldId id="279" r:id="rId28"/>
    <p:sldId id="280" r:id="rId29"/>
    <p:sldId id="281" r:id="rId30"/>
    <p:sldId id="283" r:id="rId31"/>
    <p:sldId id="284" r:id="rId32"/>
    <p:sldId id="285" r:id="rId33"/>
    <p:sldId id="304" r:id="rId34"/>
    <p:sldId id="289" r:id="rId35"/>
    <p:sldId id="290" r:id="rId36"/>
    <p:sldId id="291" r:id="rId37"/>
    <p:sldId id="292" r:id="rId38"/>
    <p:sldId id="293" r:id="rId39"/>
    <p:sldId id="306" r:id="rId40"/>
    <p:sldId id="294" r:id="rId41"/>
    <p:sldId id="295"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horzBarState="maximized">
    <p:restoredLeft sz="15764" autoAdjust="0"/>
    <p:restoredTop sz="94660"/>
  </p:normalViewPr>
  <p:slideViewPr>
    <p:cSldViewPr>
      <p:cViewPr varScale="1">
        <p:scale>
          <a:sx n="109" d="100"/>
          <a:sy n="109" d="100"/>
        </p:scale>
        <p:origin x="-438"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02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67E1BB4-BEAE-4E14-8FED-5DDA70123FE7}" type="datetimeFigureOut">
              <a:rPr lang="en-IN"/>
              <a:pPr>
                <a:defRPr/>
              </a:pPr>
              <a:t>05-10-2013</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BC2B38C-E1F5-4DC5-A80D-72633A244B48}" type="slidenum">
              <a:rPr lang="en-IN"/>
              <a:pPr>
                <a:defRPr/>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DF92A18-86AA-4CD8-9D69-5A40693DE4F3}" type="datetimeFigureOut">
              <a:rPr lang="en-IN"/>
              <a:pPr>
                <a:defRPr/>
              </a:pPr>
              <a:t>05-10-2013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6B21DEB-B70D-428E-8937-7DCE834F3B0E}"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A7B0E8-4E4D-4292-8DA3-325D631DC6FE}" type="slidenum">
              <a:rPr lang="en-IN"/>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2D1A22-8117-4C5E-A724-8402C2775CAE}" type="slidenum">
              <a:rPr lang="en-IN"/>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99AE4747-8305-4923-B3CA-CFB69E5AB63A}"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BA67285-6B98-4C20-9657-33B1975AB167}"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81F263F-632E-4C45-B08A-38612AD781BF}" type="slidenum">
              <a:rPr lang="en-US"/>
              <a:pPr>
                <a:defRPr/>
              </a:pPr>
              <a:t>‹#›</a:t>
            </a:fld>
            <a:endParaRPr lang="en-US"/>
          </a:p>
        </p:txBody>
      </p:sp>
    </p:spTree>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IN"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3F7EB9D-CCE1-4634-A4FA-9702BE305C44}" type="slidenum">
              <a:rPr lang="en-US"/>
              <a:pPr>
                <a:defRPr/>
              </a:pPr>
              <a:t>‹#›</a:t>
            </a:fld>
            <a:endParaRPr lang="en-US"/>
          </a:p>
        </p:txBody>
      </p:sp>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43CBC3F3-961F-4C56-A5AA-AF9C36910665}"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D8A3A7C-7287-483A-8E23-562F3848C482}"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33461A9-14BD-43F7-8BBD-74B5E7648A7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27AAB73-24AF-494F-8A55-CC35FC322AA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282A190B-7E23-4E8E-9FDF-5E9F0F6765C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8B96896B-2EC2-498E-9D2B-7F7A21CCCD6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F2B3DB2-BF7B-4E17-9A12-C4EC718ED83B}"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B37C5BD-022C-40FB-A110-E71541A0941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56893E80-3287-49FA-B392-C0249B1C517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A10AF91D-FC00-478A-9CA4-915745C90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3" r:id="rId2"/>
    <p:sldLayoutId id="2147483788" r:id="rId3"/>
    <p:sldLayoutId id="2147483789" r:id="rId4"/>
    <p:sldLayoutId id="2147483790" r:id="rId5"/>
    <p:sldLayoutId id="2147483791" r:id="rId6"/>
    <p:sldLayoutId id="2147483784" r:id="rId7"/>
    <p:sldLayoutId id="2147483792" r:id="rId8"/>
    <p:sldLayoutId id="2147483793" r:id="rId9"/>
    <p:sldLayoutId id="2147483785" r:id="rId10"/>
    <p:sldLayoutId id="2147483786" r:id="rId11"/>
    <p:sldLayoutId id="2147483794" r:id="rId12"/>
    <p:sldLayoutId id="2147483795" r:id="rId13"/>
  </p:sldLayoutIdLst>
  <p:transition>
    <p:zoom/>
  </p:transition>
  <p:timing>
    <p:tnLst>
      <p:par>
        <p:cTn id="1" dur="indefinite" restart="never" nodeType="tmRoot"/>
      </p:par>
    </p:tnLst>
  </p:timing>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1"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9"/>
          <p:cNvSpPr txBox="1">
            <a:spLocks noChangeArrowheads="1"/>
          </p:cNvSpPr>
          <p:nvPr/>
        </p:nvSpPr>
        <p:spPr bwMode="auto">
          <a:xfrm>
            <a:off x="1066800" y="1828800"/>
            <a:ext cx="5943600" cy="457200"/>
          </a:xfrm>
          <a:prstGeom prst="rect">
            <a:avLst/>
          </a:prstGeom>
          <a:noFill/>
          <a:ln w="9525">
            <a:noFill/>
            <a:miter lim="800000"/>
            <a:headEnd/>
            <a:tailEnd/>
          </a:ln>
        </p:spPr>
        <p:txBody>
          <a:bodyPr>
            <a:spAutoFit/>
          </a:bodyPr>
          <a:lstStyle/>
          <a:p>
            <a:pPr>
              <a:spcBef>
                <a:spcPct val="50000"/>
              </a:spcBef>
            </a:pPr>
            <a:endParaRPr lang="en-IN" sz="2400">
              <a:latin typeface="Times New Roman" pitchFamily="1" charset="0"/>
              <a:cs typeface="Arial" charset="0"/>
            </a:endParaRPr>
          </a:p>
        </p:txBody>
      </p:sp>
      <p:sp>
        <p:nvSpPr>
          <p:cNvPr id="3076" name="Text Box 10"/>
          <p:cNvSpPr txBox="1">
            <a:spLocks noChangeArrowheads="1"/>
          </p:cNvSpPr>
          <p:nvPr/>
        </p:nvSpPr>
        <p:spPr bwMode="auto">
          <a:xfrm>
            <a:off x="0" y="1003300"/>
            <a:ext cx="9144000" cy="3477875"/>
          </a:xfrm>
          <a:prstGeom prst="rect">
            <a:avLst/>
          </a:prstGeom>
          <a:noFill/>
          <a:ln w="9525">
            <a:noFill/>
            <a:miter lim="800000"/>
            <a:headEnd/>
            <a:tailEnd/>
          </a:ln>
        </p:spPr>
        <p:txBody>
          <a:bodyPr>
            <a:spAutoFit/>
          </a:bodyPr>
          <a:lstStyle/>
          <a:p>
            <a:pPr algn="ctr">
              <a:spcBef>
                <a:spcPct val="50000"/>
              </a:spcBef>
            </a:pPr>
            <a:r>
              <a:rPr lang="en-US" sz="8800" dirty="0" smtClean="0">
                <a:solidFill>
                  <a:srgbClr val="7B86ED"/>
                </a:solidFill>
                <a:latin typeface="Georgia" pitchFamily="1" charset="0"/>
                <a:cs typeface="Arial" charset="0"/>
              </a:rPr>
              <a:t>Cambridge Model</a:t>
            </a:r>
          </a:p>
          <a:p>
            <a:pPr algn="ctr">
              <a:spcBef>
                <a:spcPct val="50000"/>
              </a:spcBef>
            </a:pPr>
            <a:r>
              <a:rPr lang="en-US" sz="8800" dirty="0" smtClean="0">
                <a:solidFill>
                  <a:srgbClr val="7B86ED"/>
                </a:solidFill>
                <a:latin typeface="Georgia" pitchFamily="1" charset="0"/>
                <a:cs typeface="Arial" charset="0"/>
              </a:rPr>
              <a:t>United Nations</a:t>
            </a:r>
            <a:endParaRPr lang="en-US" sz="8800" dirty="0">
              <a:solidFill>
                <a:srgbClr val="7B86ED"/>
              </a:solidFill>
              <a:latin typeface="Georgia" pitchFamily="1" charset="0"/>
              <a:cs typeface="Arial"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076"/>
                                        </p:tgtEl>
                                        <p:attrNameLst>
                                          <p:attrName>style.visibility</p:attrName>
                                        </p:attrNameLst>
                                      </p:cBhvr>
                                      <p:to>
                                        <p:strVal val="visible"/>
                                      </p:to>
                                    </p:set>
                                    <p:anim calcmode="discrete" valueType="clr">
                                      <p:cBhvr override="childStyle">
                                        <p:cTn id="7" dur="80"/>
                                        <p:tgtEl>
                                          <p:spTgt spid="30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6"/>
                                        </p:tgtEl>
                                        <p:attrNameLst>
                                          <p:attrName>fillcolor</p:attrName>
                                        </p:attrNameLst>
                                      </p:cBhvr>
                                      <p:tavLst>
                                        <p:tav tm="0">
                                          <p:val>
                                            <p:clrVal>
                                              <a:schemeClr val="accent2"/>
                                            </p:clrVal>
                                          </p:val>
                                        </p:tav>
                                        <p:tav tm="50000">
                                          <p:val>
                                            <p:clrVal>
                                              <a:schemeClr val="hlink"/>
                                            </p:clrVal>
                                          </p:val>
                                        </p:tav>
                                      </p:tavLst>
                                    </p:anim>
                                    <p:set>
                                      <p:cBhvr>
                                        <p:cTn id="9" dur="80"/>
                                        <p:tgtEl>
                                          <p:spTgt spid="30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6"/>
          <p:cNvSpPr txBox="1">
            <a:spLocks noChangeArrowheads="1"/>
          </p:cNvSpPr>
          <p:nvPr/>
        </p:nvSpPr>
        <p:spPr bwMode="auto">
          <a:xfrm>
            <a:off x="612775" y="333375"/>
            <a:ext cx="9144000" cy="584200"/>
          </a:xfrm>
          <a:prstGeom prst="rect">
            <a:avLst/>
          </a:prstGeom>
          <a:noFill/>
          <a:ln w="9525">
            <a:noFill/>
            <a:miter lim="800000"/>
            <a:headEnd/>
            <a:tailEnd/>
          </a:ln>
        </p:spPr>
        <p:txBody>
          <a:bodyPr>
            <a:spAutoFit/>
          </a:bodyPr>
          <a:lstStyle/>
          <a:p>
            <a:pPr>
              <a:spcBef>
                <a:spcPct val="50000"/>
              </a:spcBef>
            </a:pPr>
            <a:r>
              <a:rPr lang="en-US" sz="3200" u="sng">
                <a:latin typeface="Georgia" pitchFamily="1" charset="0"/>
                <a:cs typeface="Arial" charset="0"/>
              </a:rPr>
              <a:t>The Art of Writing a Perfect Position Paper</a:t>
            </a:r>
          </a:p>
        </p:txBody>
      </p:sp>
      <p:sp>
        <p:nvSpPr>
          <p:cNvPr id="15365" name="Text Box 7"/>
          <p:cNvSpPr txBox="1">
            <a:spLocks noChangeArrowheads="1"/>
          </p:cNvSpPr>
          <p:nvPr/>
        </p:nvSpPr>
        <p:spPr bwMode="auto">
          <a:xfrm>
            <a:off x="152400" y="1341438"/>
            <a:ext cx="8991600" cy="2162175"/>
          </a:xfrm>
          <a:prstGeom prst="rect">
            <a:avLst/>
          </a:prstGeom>
          <a:noFill/>
          <a:ln w="9525">
            <a:noFill/>
            <a:miter lim="800000"/>
            <a:headEnd/>
            <a:tailEnd/>
          </a:ln>
        </p:spPr>
        <p:txBody>
          <a:bodyPr>
            <a:spAutoFit/>
          </a:bodyPr>
          <a:lstStyle/>
          <a:p>
            <a:pPr>
              <a:spcBef>
                <a:spcPct val="50000"/>
              </a:spcBef>
            </a:pPr>
            <a:r>
              <a:rPr lang="en-US" sz="2800" dirty="0">
                <a:latin typeface="Georgia" pitchFamily="1" charset="0"/>
                <a:cs typeface="Arial" charset="0"/>
              </a:rPr>
              <a:t>What is a Position Paper?</a:t>
            </a:r>
            <a:br>
              <a:rPr lang="en-US" sz="2800" dirty="0">
                <a:latin typeface="Georgia" pitchFamily="1" charset="0"/>
                <a:cs typeface="Arial" charset="0"/>
              </a:rPr>
            </a:br>
            <a:r>
              <a:rPr lang="en-US" sz="2400" dirty="0">
                <a:latin typeface="Georgia" pitchFamily="1" charset="0"/>
              </a:rPr>
              <a:t>Position Paper is a clear and concise one page document specifying the background and stand of the country regarding the topic. Each Position Paper should relate to a topic on the agenda.</a:t>
            </a:r>
          </a:p>
          <a:p>
            <a:pPr>
              <a:spcBef>
                <a:spcPct val="50000"/>
              </a:spcBef>
            </a:pPr>
            <a:endParaRPr lang="en-US" sz="2400" dirty="0">
              <a:latin typeface="Georgia" pitchFamily="1" charset="0"/>
              <a:cs typeface="Arial" charset="0"/>
            </a:endParaRPr>
          </a:p>
        </p:txBody>
      </p:sp>
      <p:sp>
        <p:nvSpPr>
          <p:cNvPr id="15367" name="Text Box 9"/>
          <p:cNvSpPr txBox="1">
            <a:spLocks noChangeArrowheads="1"/>
          </p:cNvSpPr>
          <p:nvPr/>
        </p:nvSpPr>
        <p:spPr bwMode="auto">
          <a:xfrm>
            <a:off x="152400" y="2997200"/>
            <a:ext cx="8991600" cy="2370138"/>
          </a:xfrm>
          <a:prstGeom prst="rect">
            <a:avLst/>
          </a:prstGeom>
          <a:noFill/>
          <a:ln w="9525">
            <a:noFill/>
            <a:miter lim="800000"/>
            <a:headEnd/>
            <a:tailEnd/>
          </a:ln>
        </p:spPr>
        <p:txBody>
          <a:bodyPr>
            <a:spAutoFit/>
          </a:bodyPr>
          <a:lstStyle/>
          <a:p>
            <a:pPr>
              <a:spcBef>
                <a:spcPct val="50000"/>
              </a:spcBef>
            </a:pPr>
            <a:r>
              <a:rPr lang="en-US" sz="2800" dirty="0">
                <a:latin typeface="Georgia" pitchFamily="1" charset="0"/>
                <a:cs typeface="Arial" charset="0"/>
              </a:rPr>
              <a:t>What is the use of a Position Paper?</a:t>
            </a:r>
            <a:br>
              <a:rPr lang="en-US" sz="2800" dirty="0">
                <a:latin typeface="Georgia" pitchFamily="1" charset="0"/>
                <a:cs typeface="Arial" charset="0"/>
              </a:rPr>
            </a:br>
            <a:r>
              <a:rPr lang="en-US" sz="2400" dirty="0">
                <a:latin typeface="Georgia" pitchFamily="1" charset="0"/>
              </a:rPr>
              <a:t>Position Papers allow the delegates to </a:t>
            </a:r>
            <a:r>
              <a:rPr lang="en-US" sz="2400" dirty="0" err="1" smtClean="0">
                <a:latin typeface="Georgia" pitchFamily="1" charset="0"/>
              </a:rPr>
              <a:t>organise</a:t>
            </a:r>
            <a:r>
              <a:rPr lang="en-US" sz="2400" dirty="0" smtClean="0">
                <a:latin typeface="Georgia" pitchFamily="1" charset="0"/>
              </a:rPr>
              <a:t> </a:t>
            </a:r>
            <a:r>
              <a:rPr lang="en-US" sz="2400" dirty="0">
                <a:latin typeface="Georgia" pitchFamily="1" charset="0"/>
              </a:rPr>
              <a:t>their ideas. </a:t>
            </a:r>
          </a:p>
          <a:p>
            <a:pPr>
              <a:spcBef>
                <a:spcPct val="50000"/>
              </a:spcBef>
            </a:pPr>
            <a:r>
              <a:rPr lang="en-US" sz="2400" dirty="0">
                <a:latin typeface="Georgia" pitchFamily="1" charset="0"/>
              </a:rPr>
              <a:t>They also aid them in creating their speeches and being clear with their country’s stand. </a:t>
            </a:r>
          </a:p>
          <a:p>
            <a:pPr>
              <a:spcBef>
                <a:spcPct val="50000"/>
              </a:spcBef>
            </a:pPr>
            <a:endParaRPr lang="en-US" sz="2400" dirty="0">
              <a:latin typeface="Georgia" pitchFamily="1" charset="0"/>
              <a:cs typeface="Arial"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blinds(horizontal)">
                                      <p:cBhvr>
                                        <p:cTn id="7" dur="500"/>
                                        <p:tgtEl>
                                          <p:spTgt spid="15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5">
                                            <p:txEl>
                                              <p:pRg st="0" end="0"/>
                                            </p:txEl>
                                          </p:spTgt>
                                        </p:tgtEl>
                                        <p:attrNameLst>
                                          <p:attrName>style.visibility</p:attrName>
                                        </p:attrNameLst>
                                      </p:cBhvr>
                                      <p:to>
                                        <p:strVal val="visible"/>
                                      </p:to>
                                    </p:set>
                                    <p:animEffect transition="in" filter="blinds(horizontal)">
                                      <p:cBhvr>
                                        <p:cTn id="12" dur="500"/>
                                        <p:tgtEl>
                                          <p:spTgt spid="1536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7">
                                            <p:txEl>
                                              <p:pRg st="0" end="0"/>
                                            </p:txEl>
                                          </p:spTgt>
                                        </p:tgtEl>
                                        <p:attrNameLst>
                                          <p:attrName>style.visibility</p:attrName>
                                        </p:attrNameLst>
                                      </p:cBhvr>
                                      <p:to>
                                        <p:strVal val="visible"/>
                                      </p:to>
                                    </p:set>
                                    <p:animEffect transition="in" filter="blinds(horizontal)">
                                      <p:cBhvr>
                                        <p:cTn id="17" dur="500"/>
                                        <p:tgtEl>
                                          <p:spTgt spid="1536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367">
                                            <p:txEl>
                                              <p:pRg st="1" end="1"/>
                                            </p:txEl>
                                          </p:spTgt>
                                        </p:tgtEl>
                                        <p:attrNameLst>
                                          <p:attrName>style.visibility</p:attrName>
                                        </p:attrNameLst>
                                      </p:cBhvr>
                                      <p:to>
                                        <p:strVal val="visible"/>
                                      </p:to>
                                    </p:set>
                                    <p:animEffect transition="in" filter="blinds(horizontal)">
                                      <p:cBhvr>
                                        <p:cTn id="22" dur="500"/>
                                        <p:tgtEl>
                                          <p:spTgt spid="153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8"/>
          <p:cNvSpPr txBox="1">
            <a:spLocks noChangeArrowheads="1"/>
          </p:cNvSpPr>
          <p:nvPr/>
        </p:nvSpPr>
        <p:spPr bwMode="auto">
          <a:xfrm>
            <a:off x="1684338" y="333375"/>
            <a:ext cx="9296400" cy="519113"/>
          </a:xfrm>
          <a:prstGeom prst="rect">
            <a:avLst/>
          </a:prstGeom>
          <a:noFill/>
          <a:ln w="9525">
            <a:noFill/>
            <a:miter lim="800000"/>
            <a:headEnd/>
            <a:tailEnd/>
          </a:ln>
        </p:spPr>
        <p:txBody>
          <a:bodyPr>
            <a:spAutoFit/>
          </a:bodyPr>
          <a:lstStyle/>
          <a:p>
            <a:pPr>
              <a:spcBef>
                <a:spcPct val="50000"/>
              </a:spcBef>
            </a:pPr>
            <a:r>
              <a:rPr lang="en-US" sz="2800" u="sng">
                <a:latin typeface="Georgia" pitchFamily="1" charset="0"/>
                <a:cs typeface="Arial" charset="0"/>
              </a:rPr>
              <a:t>Contents of the Position Paper</a:t>
            </a:r>
          </a:p>
        </p:txBody>
      </p:sp>
      <p:sp>
        <p:nvSpPr>
          <p:cNvPr id="16389" name="Text Box 9"/>
          <p:cNvSpPr txBox="1">
            <a:spLocks noChangeArrowheads="1"/>
          </p:cNvSpPr>
          <p:nvPr/>
        </p:nvSpPr>
        <p:spPr bwMode="auto">
          <a:xfrm>
            <a:off x="0" y="1268413"/>
            <a:ext cx="9144000" cy="5224462"/>
          </a:xfrm>
          <a:prstGeom prst="rect">
            <a:avLst/>
          </a:prstGeom>
          <a:noFill/>
          <a:ln w="9525">
            <a:noFill/>
            <a:miter lim="800000"/>
            <a:headEnd/>
            <a:tailEnd/>
          </a:ln>
        </p:spPr>
        <p:txBody>
          <a:bodyPr>
            <a:spAutoFit/>
          </a:bodyPr>
          <a:lstStyle/>
          <a:p>
            <a:pPr marL="228600" indent="-228600" defTabSz="288925">
              <a:spcBef>
                <a:spcPct val="50000"/>
              </a:spcBef>
            </a:pPr>
            <a:r>
              <a:rPr lang="en-US" sz="2300" dirty="0">
                <a:latin typeface="Georgia" pitchFamily="1" charset="0"/>
                <a:cs typeface="Arial" charset="0"/>
              </a:rPr>
              <a:t>Position Papers are a maximum of one page (Arial, size 12 ) for each topic within the committee.</a:t>
            </a:r>
          </a:p>
          <a:p>
            <a:pPr marL="228600" indent="-228600" defTabSz="288925">
              <a:spcBef>
                <a:spcPct val="50000"/>
              </a:spcBef>
            </a:pPr>
            <a:r>
              <a:rPr lang="en-US" sz="2300" dirty="0">
                <a:latin typeface="Georgia" pitchFamily="1" charset="0"/>
                <a:cs typeface="Arial" charset="0"/>
              </a:rPr>
              <a:t>An excellent position paper includes : </a:t>
            </a:r>
          </a:p>
          <a:p>
            <a:pPr marL="228600" indent="-228600" defTabSz="288925">
              <a:spcBef>
                <a:spcPct val="50000"/>
              </a:spcBef>
              <a:buFont typeface="Wingdings" pitchFamily="1" charset="2"/>
              <a:buChar char="Ø"/>
            </a:pPr>
            <a:r>
              <a:rPr lang="en-US" sz="2300" dirty="0">
                <a:latin typeface="Georgia" pitchFamily="1" charset="0"/>
                <a:cs typeface="Arial" charset="0"/>
              </a:rPr>
              <a:t>Statistics </a:t>
            </a:r>
            <a:r>
              <a:rPr lang="en-US" sz="2300" dirty="0" smtClean="0">
                <a:latin typeface="Georgia" pitchFamily="1" charset="0"/>
                <a:cs typeface="Arial" charset="0"/>
              </a:rPr>
              <a:t>and history regarding </a:t>
            </a:r>
            <a:r>
              <a:rPr lang="en-US" sz="2300" dirty="0">
                <a:latin typeface="Georgia" pitchFamily="1" charset="0"/>
                <a:cs typeface="Arial" charset="0"/>
              </a:rPr>
              <a:t>the issue.	</a:t>
            </a:r>
          </a:p>
          <a:p>
            <a:pPr marL="228600" indent="-228600" defTabSz="288925">
              <a:spcBef>
                <a:spcPct val="50000"/>
              </a:spcBef>
              <a:buFont typeface="Wingdings" pitchFamily="1" charset="2"/>
              <a:buChar char="Ø"/>
            </a:pPr>
            <a:r>
              <a:rPr lang="en-US" sz="2300" dirty="0">
                <a:latin typeface="Georgia" pitchFamily="1" charset="0"/>
                <a:cs typeface="Arial" charset="0"/>
              </a:rPr>
              <a:t>A brief introduction to the country and its history regarding the topic, its foreign policy etc ;</a:t>
            </a:r>
          </a:p>
          <a:p>
            <a:pPr marL="228600" indent="-228600" defTabSz="288925">
              <a:spcBef>
                <a:spcPct val="50000"/>
              </a:spcBef>
              <a:buFont typeface="Wingdings" pitchFamily="1" charset="2"/>
              <a:buChar char="Ø"/>
            </a:pPr>
            <a:r>
              <a:rPr lang="en-US" sz="2300" dirty="0">
                <a:latin typeface="Georgia" pitchFamily="1" charset="0"/>
                <a:cs typeface="Arial" charset="0"/>
              </a:rPr>
              <a:t>Action taken by the government in relation to the topic ;</a:t>
            </a:r>
          </a:p>
          <a:p>
            <a:pPr marL="228600" indent="-228600" defTabSz="288925">
              <a:spcBef>
                <a:spcPct val="50000"/>
              </a:spcBef>
              <a:buFont typeface="Wingdings" pitchFamily="1" charset="2"/>
              <a:buChar char="Ø"/>
            </a:pPr>
            <a:r>
              <a:rPr lang="en-US" sz="2300" dirty="0">
                <a:latin typeface="Georgia" pitchFamily="1" charset="0"/>
                <a:cs typeface="Arial" charset="0"/>
              </a:rPr>
              <a:t>Resolutions, conventions and declarations that the country    	    	     supports ;</a:t>
            </a:r>
          </a:p>
          <a:p>
            <a:pPr marL="228600" indent="-228600" defTabSz="288925">
              <a:spcBef>
                <a:spcPct val="50000"/>
              </a:spcBef>
              <a:buFont typeface="Wingdings" pitchFamily="1" charset="2"/>
              <a:buChar char="Ø"/>
            </a:pPr>
            <a:endParaRPr lang="en-US" sz="2300" dirty="0">
              <a:latin typeface="Georgia" pitchFamily="1" charset="0"/>
              <a:cs typeface="Arial" charset="0"/>
            </a:endParaRPr>
          </a:p>
          <a:p>
            <a:pPr marL="228600" indent="-228600" defTabSz="288925">
              <a:spcBef>
                <a:spcPct val="50000"/>
              </a:spcBef>
              <a:buFont typeface="Wingdings" pitchFamily="1" charset="2"/>
              <a:buChar char="Ø"/>
            </a:pPr>
            <a:endParaRPr lang="en-US" sz="2300" dirty="0">
              <a:latin typeface="Georgia" pitchFamily="1" charset="0"/>
              <a:cs typeface="Arial"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blinds(horizontal)">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blinds(horizontal)">
                                      <p:cBhvr>
                                        <p:cTn id="12" dur="500"/>
                                        <p:tgtEl>
                                          <p:spTgt spid="16389">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16389">
                                            <p:txEl>
                                              <p:pRg st="3" end="3"/>
                                            </p:txEl>
                                          </p:spTgt>
                                        </p:tgtEl>
                                        <p:attrNameLst>
                                          <p:attrName>style.visibility</p:attrName>
                                        </p:attrNameLst>
                                      </p:cBhvr>
                                      <p:to>
                                        <p:strVal val="visible"/>
                                      </p:to>
                                    </p:set>
                                    <p:animEffect transition="in" filter="blinds(horizontal)">
                                      <p:cBhvr>
                                        <p:cTn id="16" dur="500"/>
                                        <p:tgtEl>
                                          <p:spTgt spid="16389">
                                            <p:txEl>
                                              <p:pRg st="3" end="3"/>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16389">
                                            <p:txEl>
                                              <p:pRg st="4" end="4"/>
                                            </p:txEl>
                                          </p:spTgt>
                                        </p:tgtEl>
                                        <p:attrNameLst>
                                          <p:attrName>style.visibility</p:attrName>
                                        </p:attrNameLst>
                                      </p:cBhvr>
                                      <p:to>
                                        <p:strVal val="visible"/>
                                      </p:to>
                                    </p:set>
                                    <p:animEffect transition="in" filter="blinds(horizontal)">
                                      <p:cBhvr>
                                        <p:cTn id="20" dur="500"/>
                                        <p:tgtEl>
                                          <p:spTgt spid="16389">
                                            <p:txEl>
                                              <p:pRg st="4" end="4"/>
                                            </p:txEl>
                                          </p:spTgt>
                                        </p:tgtEl>
                                      </p:cBhvr>
                                    </p:animEffect>
                                  </p:childTnLst>
                                </p:cTn>
                              </p:par>
                            </p:childTnLst>
                          </p:cTn>
                        </p:par>
                        <p:par>
                          <p:cTn id="21" fill="hold">
                            <p:stCondLst>
                              <p:cond delay="1500"/>
                            </p:stCondLst>
                            <p:childTnLst>
                              <p:par>
                                <p:cTn id="22" presetID="3" presetClass="entr" presetSubtype="10" fill="hold" nodeType="afterEffect">
                                  <p:stCondLst>
                                    <p:cond delay="0"/>
                                  </p:stCondLst>
                                  <p:childTnLst>
                                    <p:set>
                                      <p:cBhvr>
                                        <p:cTn id="23" dur="1" fill="hold">
                                          <p:stCondLst>
                                            <p:cond delay="0"/>
                                          </p:stCondLst>
                                        </p:cTn>
                                        <p:tgtEl>
                                          <p:spTgt spid="16389">
                                            <p:txEl>
                                              <p:pRg st="5" end="5"/>
                                            </p:txEl>
                                          </p:spTgt>
                                        </p:tgtEl>
                                        <p:attrNameLst>
                                          <p:attrName>style.visibility</p:attrName>
                                        </p:attrNameLst>
                                      </p:cBhvr>
                                      <p:to>
                                        <p:strVal val="visible"/>
                                      </p:to>
                                    </p:set>
                                    <p:animEffect transition="in" filter="blinds(horizontal)">
                                      <p:cBhvr>
                                        <p:cTn id="24" dur="500"/>
                                        <p:tgtEl>
                                          <p:spTgt spid="16389">
                                            <p:txEl>
                                              <p:pRg st="5" end="5"/>
                                            </p:txEl>
                                          </p:spTgt>
                                        </p:tgtEl>
                                      </p:cBhvr>
                                    </p:animEffect>
                                  </p:childTnLst>
                                </p:cTn>
                              </p:par>
                            </p:childTnLst>
                          </p:cTn>
                        </p:par>
                        <p:par>
                          <p:cTn id="25" fill="hold">
                            <p:stCondLst>
                              <p:cond delay="2000"/>
                            </p:stCondLst>
                            <p:childTnLst>
                              <p:par>
                                <p:cTn id="26" presetID="3" presetClass="entr" presetSubtype="10" fill="hold" nodeType="afterEffect">
                                  <p:stCondLst>
                                    <p:cond delay="0"/>
                                  </p:stCondLst>
                                  <p:childTnLst>
                                    <p:set>
                                      <p:cBhvr>
                                        <p:cTn id="27" dur="1" fill="hold">
                                          <p:stCondLst>
                                            <p:cond delay="0"/>
                                          </p:stCondLst>
                                        </p:cTn>
                                        <p:tgtEl>
                                          <p:spTgt spid="16389">
                                            <p:txEl>
                                              <p:pRg st="2" end="2"/>
                                            </p:txEl>
                                          </p:spTgt>
                                        </p:tgtEl>
                                        <p:attrNameLst>
                                          <p:attrName>style.visibility</p:attrName>
                                        </p:attrNameLst>
                                      </p:cBhvr>
                                      <p:to>
                                        <p:strVal val="visible"/>
                                      </p:to>
                                    </p:set>
                                    <p:animEffect transition="in" filter="blinds(horizontal)">
                                      <p:cBhvr>
                                        <p:cTn id="28" dur="500"/>
                                        <p:tgtEl>
                                          <p:spTgt spid="163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6"/>
          <p:cNvSpPr txBox="1">
            <a:spLocks noChangeArrowheads="1"/>
          </p:cNvSpPr>
          <p:nvPr/>
        </p:nvSpPr>
        <p:spPr bwMode="auto">
          <a:xfrm>
            <a:off x="179388" y="1036638"/>
            <a:ext cx="8991600" cy="2392362"/>
          </a:xfrm>
          <a:prstGeom prst="rect">
            <a:avLst/>
          </a:prstGeom>
          <a:noFill/>
          <a:ln w="9525">
            <a:noFill/>
            <a:miter lim="800000"/>
            <a:headEnd/>
            <a:tailEnd/>
          </a:ln>
        </p:spPr>
        <p:txBody>
          <a:bodyPr>
            <a:spAutoFit/>
          </a:bodyPr>
          <a:lstStyle/>
          <a:p>
            <a:pPr marL="228600" indent="-228600" defTabSz="288925">
              <a:spcBef>
                <a:spcPct val="50000"/>
              </a:spcBef>
              <a:buFont typeface="Wingdings" pitchFamily="1" charset="2"/>
              <a:buChar char="Ø"/>
            </a:pPr>
            <a:r>
              <a:rPr lang="en-US" sz="2300">
                <a:latin typeface="Georgia" pitchFamily="1" charset="0"/>
                <a:cs typeface="Arial" charset="0"/>
              </a:rPr>
              <a:t>Quotes taken from speeches made by heads of government ; </a:t>
            </a:r>
          </a:p>
          <a:p>
            <a:pPr marL="228600" indent="-228600" defTabSz="288925">
              <a:spcBef>
                <a:spcPct val="50000"/>
              </a:spcBef>
              <a:buFont typeface="Wingdings" pitchFamily="1" charset="2"/>
              <a:buChar char="Ø"/>
            </a:pPr>
            <a:r>
              <a:rPr lang="en-US" sz="2300">
                <a:latin typeface="Georgia" pitchFamily="1" charset="0"/>
                <a:cs typeface="Arial" charset="0"/>
              </a:rPr>
              <a:t>Previous UN resolutions and actions taken with regard to the issue;	</a:t>
            </a:r>
          </a:p>
          <a:p>
            <a:pPr marL="228600" indent="-228600" defTabSz="288925">
              <a:spcBef>
                <a:spcPct val="50000"/>
              </a:spcBef>
              <a:buFont typeface="Wingdings" pitchFamily="1" charset="2"/>
              <a:buChar char="Ø"/>
            </a:pPr>
            <a:r>
              <a:rPr lang="en-US" sz="2300">
                <a:latin typeface="Georgia" pitchFamily="1" charset="0"/>
              </a:rPr>
              <a:t>The country’s recommendation for a resolution for the issue ;</a:t>
            </a:r>
          </a:p>
          <a:p>
            <a:pPr marL="228600" indent="-228600" defTabSz="288925">
              <a:spcBef>
                <a:spcPct val="50000"/>
              </a:spcBef>
              <a:buFont typeface="Wingdings" pitchFamily="1" charset="2"/>
              <a:buChar char="Ø"/>
            </a:pPr>
            <a:endParaRPr lang="en-US" sz="2300">
              <a:latin typeface="Georgia" pitchFamily="1"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17412">
                                            <p:txEl>
                                              <p:pRg st="0" end="0"/>
                                            </p:txEl>
                                          </p:spTgt>
                                        </p:tgtEl>
                                        <p:attrNameLst>
                                          <p:attrName>style.visibility</p:attrName>
                                        </p:attrNameLst>
                                      </p:cBhvr>
                                      <p:to>
                                        <p:strVal val="visible"/>
                                      </p:to>
                                    </p:set>
                                    <p:anim calcmode="discrete" valueType="clr">
                                      <p:cBhvr override="childStyle">
                                        <p:cTn id="7" dur="80"/>
                                        <p:tgtEl>
                                          <p:spTgt spid="1741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1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7412">
                                            <p:txEl>
                                              <p:pRg st="0" end="0"/>
                                            </p:txEl>
                                          </p:spTgt>
                                        </p:tgtEl>
                                        <p:attrNameLst>
                                          <p:attrName>fill.type</p:attrName>
                                        </p:attrNameLst>
                                      </p:cBhvr>
                                      <p:to>
                                        <p:strVal val="solid"/>
                                      </p:to>
                                    </p:set>
                                  </p:childTnLst>
                                </p:cTn>
                              </p:par>
                            </p:childTnLst>
                          </p:cTn>
                        </p:par>
                        <p:par>
                          <p:cTn id="10" fill="hold">
                            <p:stCondLst>
                              <p:cond delay="19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17412">
                                            <p:txEl>
                                              <p:pRg st="1" end="1"/>
                                            </p:txEl>
                                          </p:spTgt>
                                        </p:tgtEl>
                                        <p:attrNameLst>
                                          <p:attrName>style.visibility</p:attrName>
                                        </p:attrNameLst>
                                      </p:cBhvr>
                                      <p:to>
                                        <p:strVal val="visible"/>
                                      </p:to>
                                    </p:set>
                                    <p:anim calcmode="discrete" valueType="clr">
                                      <p:cBhvr override="childStyle">
                                        <p:cTn id="13" dur="80"/>
                                        <p:tgtEl>
                                          <p:spTgt spid="1741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7412">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17412">
                                            <p:txEl>
                                              <p:pRg st="1" end="1"/>
                                            </p:txEl>
                                          </p:spTgt>
                                        </p:tgtEl>
                                        <p:attrNameLst>
                                          <p:attrName>fill.type</p:attrName>
                                        </p:attrNameLst>
                                      </p:cBhvr>
                                      <p:to>
                                        <p:strVal val="solid"/>
                                      </p:to>
                                    </p:set>
                                  </p:childTnLst>
                                </p:cTn>
                              </p:par>
                            </p:childTnLst>
                          </p:cTn>
                        </p:par>
                        <p:par>
                          <p:cTn id="16" fill="hold">
                            <p:stCondLst>
                              <p:cond delay="424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17412">
                                            <p:txEl>
                                              <p:pRg st="2" end="2"/>
                                            </p:txEl>
                                          </p:spTgt>
                                        </p:tgtEl>
                                        <p:attrNameLst>
                                          <p:attrName>style.visibility</p:attrName>
                                        </p:attrNameLst>
                                      </p:cBhvr>
                                      <p:to>
                                        <p:strVal val="visible"/>
                                      </p:to>
                                    </p:set>
                                    <p:anim calcmode="discrete" valueType="clr">
                                      <p:cBhvr override="childStyle">
                                        <p:cTn id="19" dur="80"/>
                                        <p:tgtEl>
                                          <p:spTgt spid="1741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7412">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17412">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000240"/>
            <a:ext cx="9144000" cy="1016000"/>
          </a:xfrm>
          <a:prstGeom prst="rect">
            <a:avLst/>
          </a:prstGeom>
        </p:spPr>
        <p:txBody>
          <a:bodyPr>
            <a:spAutoFit/>
          </a:bodyPr>
          <a:lstStyle/>
          <a:p>
            <a:pPr algn="ctr" eaLnBrk="0" hangingPunct="0">
              <a:defRPr/>
            </a:pPr>
            <a:r>
              <a:rPr lang="en-US" sz="6000" b="1" dirty="0">
                <a:ln w="11430"/>
                <a:solidFill>
                  <a:schemeClr val="bg2">
                    <a:lumMod val="75000"/>
                  </a:schemeClr>
                </a:solidFill>
              </a:rPr>
              <a:t>FLOW OF DEBATE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9">
                                            <p:txEl>
                                              <p:pRg st="0" end="0"/>
                                            </p:txEl>
                                          </p:spTgt>
                                        </p:tgtEl>
                                        <p:attrNameLst>
                                          <p:attrName>style.visibility</p:attrName>
                                        </p:attrNameLst>
                                      </p:cBhvr>
                                      <p:to>
                                        <p:strVal val="visible"/>
                                      </p:to>
                                    </p:set>
                                    <p:anim calcmode="discrete" valueType="clr">
                                      <p:cBhvr override="childStyle">
                                        <p:cTn id="7" dur="80"/>
                                        <p:tgtEl>
                                          <p:spTgt spid="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2339975" y="-603250"/>
            <a:ext cx="4495800" cy="1692275"/>
          </a:xfrm>
          <a:prstGeom prst="rect">
            <a:avLst/>
          </a:prstGeom>
          <a:noFill/>
          <a:ln w="9525">
            <a:solidFill>
              <a:schemeClr val="bg1"/>
            </a:solidFill>
            <a:miter lim="800000"/>
            <a:headEnd/>
            <a:tailEnd/>
          </a:ln>
        </p:spPr>
        <p:txBody>
          <a:bodyPr>
            <a:spAutoFit/>
          </a:bodyPr>
          <a:lstStyle/>
          <a:p>
            <a:pPr algn="ctr" eaLnBrk="0" hangingPunct="0">
              <a:spcBef>
                <a:spcPct val="50000"/>
              </a:spcBef>
              <a:defRPr/>
            </a:pPr>
            <a:endParaRPr lang="en-US" sz="2600" b="1" u="sng" dirty="0">
              <a:solidFill>
                <a:srgbClr val="000000"/>
              </a:solidFill>
              <a:latin typeface="+mj-lt"/>
            </a:endParaRPr>
          </a:p>
          <a:p>
            <a:pPr algn="ctr" eaLnBrk="0" hangingPunct="0">
              <a:spcBef>
                <a:spcPct val="50000"/>
              </a:spcBef>
              <a:defRPr/>
            </a:pPr>
            <a:endParaRPr lang="en-US" sz="2600" b="1" u="sng" dirty="0">
              <a:solidFill>
                <a:srgbClr val="000000"/>
              </a:solidFill>
              <a:latin typeface="+mj-lt"/>
            </a:endParaRPr>
          </a:p>
          <a:p>
            <a:pPr algn="ctr" eaLnBrk="0" hangingPunct="0">
              <a:spcBef>
                <a:spcPct val="50000"/>
              </a:spcBef>
              <a:defRPr/>
            </a:pPr>
            <a:r>
              <a:rPr lang="en-US" sz="2600" b="1" u="sng" dirty="0">
                <a:solidFill>
                  <a:srgbClr val="000000"/>
                </a:solidFill>
                <a:latin typeface="Georgia" pitchFamily="18" charset="0"/>
              </a:rPr>
              <a:t>FLOW OF DEBATE</a:t>
            </a:r>
          </a:p>
        </p:txBody>
      </p:sp>
      <p:sp>
        <p:nvSpPr>
          <p:cNvPr id="33795" name="Text Box 7"/>
          <p:cNvSpPr txBox="1">
            <a:spLocks noChangeArrowheads="1"/>
          </p:cNvSpPr>
          <p:nvPr/>
        </p:nvSpPr>
        <p:spPr bwMode="auto">
          <a:xfrm>
            <a:off x="1331913" y="1557338"/>
            <a:ext cx="6705600" cy="830262"/>
          </a:xfrm>
          <a:prstGeom prst="rect">
            <a:avLst/>
          </a:prstGeom>
          <a:noFill/>
          <a:ln w="31750">
            <a:solidFill>
              <a:schemeClr val="tx1"/>
            </a:solidFill>
            <a:miter lim="800000"/>
            <a:headEnd/>
            <a:tailEnd/>
          </a:ln>
        </p:spPr>
        <p:txBody>
          <a:bodyPr>
            <a:spAutoFit/>
          </a:bodyPr>
          <a:lstStyle/>
          <a:p>
            <a:pPr algn="ctr" eaLnBrk="0" hangingPunct="0"/>
            <a:endParaRPr lang="en-US" sz="1600" b="1">
              <a:solidFill>
                <a:srgbClr val="000000"/>
              </a:solidFill>
              <a:latin typeface="Georgia" pitchFamily="1" charset="0"/>
            </a:endParaRPr>
          </a:p>
          <a:p>
            <a:pPr algn="ctr" eaLnBrk="0" hangingPunct="0"/>
            <a:r>
              <a:rPr lang="en-US" sz="1600" b="1">
                <a:solidFill>
                  <a:srgbClr val="000000"/>
                </a:solidFill>
                <a:latin typeface="Georgia" pitchFamily="1" charset="0"/>
              </a:rPr>
              <a:t>ROLL CALL</a:t>
            </a:r>
          </a:p>
          <a:p>
            <a:pPr eaLnBrk="0" hangingPunct="0"/>
            <a:endParaRPr lang="en-US" sz="1600">
              <a:solidFill>
                <a:srgbClr val="000000"/>
              </a:solidFill>
              <a:latin typeface="Verdana" pitchFamily="1" charset="0"/>
            </a:endParaRPr>
          </a:p>
        </p:txBody>
      </p:sp>
      <p:sp>
        <p:nvSpPr>
          <p:cNvPr id="33796" name="Text Box 8"/>
          <p:cNvSpPr txBox="1">
            <a:spLocks noChangeArrowheads="1"/>
          </p:cNvSpPr>
          <p:nvPr/>
        </p:nvSpPr>
        <p:spPr bwMode="auto">
          <a:xfrm>
            <a:off x="1331913" y="3068638"/>
            <a:ext cx="6629400" cy="585787"/>
          </a:xfrm>
          <a:prstGeom prst="rect">
            <a:avLst/>
          </a:prstGeom>
          <a:noFill/>
          <a:ln w="9525">
            <a:solidFill>
              <a:schemeClr val="bg1"/>
            </a:solidFill>
            <a:miter lim="800000"/>
            <a:headEnd/>
            <a:tailEnd/>
          </a:ln>
        </p:spPr>
        <p:txBody>
          <a:bodyPr>
            <a:spAutoFit/>
          </a:bodyPr>
          <a:lstStyle/>
          <a:p>
            <a:pPr algn="ctr" eaLnBrk="0" hangingPunct="0"/>
            <a:r>
              <a:rPr lang="en-US" sz="1600" b="1">
                <a:solidFill>
                  <a:srgbClr val="000000"/>
                </a:solidFill>
                <a:latin typeface="Georgia" pitchFamily="1" charset="0"/>
              </a:rPr>
              <a:t>SETTING  THE  AGENDA</a:t>
            </a:r>
          </a:p>
          <a:p>
            <a:pPr eaLnBrk="0" hangingPunct="0"/>
            <a:endParaRPr lang="en-US" sz="1600">
              <a:solidFill>
                <a:srgbClr val="000000"/>
              </a:solidFill>
              <a:latin typeface="Verdana" pitchFamily="1" charset="0"/>
            </a:endParaRPr>
          </a:p>
        </p:txBody>
      </p:sp>
      <p:sp>
        <p:nvSpPr>
          <p:cNvPr id="33797" name="Rectangle 9"/>
          <p:cNvSpPr>
            <a:spLocks noChangeArrowheads="1"/>
          </p:cNvSpPr>
          <p:nvPr/>
        </p:nvSpPr>
        <p:spPr bwMode="auto">
          <a:xfrm>
            <a:off x="1979613" y="4221163"/>
            <a:ext cx="5334000" cy="346075"/>
          </a:xfrm>
          <a:prstGeom prst="rect">
            <a:avLst/>
          </a:prstGeom>
          <a:noFill/>
          <a:ln w="9525">
            <a:solidFill>
              <a:schemeClr val="bg1"/>
            </a:solidFill>
            <a:miter lim="800000"/>
            <a:headEnd/>
            <a:tailEnd/>
          </a:ln>
        </p:spPr>
        <p:txBody>
          <a:bodyPr anchor="ctr">
            <a:spAutoFit/>
          </a:bodyPr>
          <a:lstStyle/>
          <a:p>
            <a:pPr algn="ctr"/>
            <a:r>
              <a:rPr lang="en-US" sz="1600" b="1">
                <a:solidFill>
                  <a:srgbClr val="000000"/>
                </a:solidFill>
                <a:latin typeface="Georgia" pitchFamily="1" charset="0"/>
              </a:rPr>
              <a:t>DEBATE</a:t>
            </a:r>
          </a:p>
        </p:txBody>
      </p:sp>
      <p:sp>
        <p:nvSpPr>
          <p:cNvPr id="24582" name="Line 12"/>
          <p:cNvSpPr>
            <a:spLocks noChangeShapeType="1"/>
          </p:cNvSpPr>
          <p:nvPr/>
        </p:nvSpPr>
        <p:spPr bwMode="auto">
          <a:xfrm>
            <a:off x="4495800" y="762000"/>
            <a:ext cx="0" cy="457200"/>
          </a:xfrm>
          <a:prstGeom prst="line">
            <a:avLst/>
          </a:prstGeom>
          <a:noFill/>
          <a:ln w="9525">
            <a:solidFill>
              <a:schemeClr val="bg1"/>
            </a:solidFill>
            <a:round/>
            <a:headEnd/>
            <a:tailEnd type="triangle" w="med" len="med"/>
          </a:ln>
        </p:spPr>
        <p:txBody>
          <a:bodyPr>
            <a:spAutoFit/>
          </a:bodyPr>
          <a:lstStyle/>
          <a:p>
            <a:endParaRPr lang="en-IN"/>
          </a:p>
        </p:txBody>
      </p:sp>
      <p:sp>
        <p:nvSpPr>
          <p:cNvPr id="24583" name="Line 13"/>
          <p:cNvSpPr>
            <a:spLocks noChangeShapeType="1"/>
          </p:cNvSpPr>
          <p:nvPr/>
        </p:nvSpPr>
        <p:spPr bwMode="auto">
          <a:xfrm>
            <a:off x="4495800" y="2286000"/>
            <a:ext cx="0" cy="457200"/>
          </a:xfrm>
          <a:prstGeom prst="line">
            <a:avLst/>
          </a:prstGeom>
          <a:noFill/>
          <a:ln w="9525">
            <a:solidFill>
              <a:schemeClr val="bg1"/>
            </a:solidFill>
            <a:round/>
            <a:headEnd/>
            <a:tailEnd type="triangle" w="med" len="med"/>
          </a:ln>
        </p:spPr>
        <p:txBody>
          <a:bodyPr>
            <a:spAutoFit/>
          </a:bodyPr>
          <a:lstStyle/>
          <a:p>
            <a:endParaRPr lang="en-IN"/>
          </a:p>
        </p:txBody>
      </p:sp>
      <p:sp>
        <p:nvSpPr>
          <p:cNvPr id="24584" name="Line 14"/>
          <p:cNvSpPr>
            <a:spLocks noChangeShapeType="1"/>
          </p:cNvSpPr>
          <p:nvPr/>
        </p:nvSpPr>
        <p:spPr bwMode="auto">
          <a:xfrm>
            <a:off x="4495800" y="5257800"/>
            <a:ext cx="0" cy="609600"/>
          </a:xfrm>
          <a:prstGeom prst="line">
            <a:avLst/>
          </a:prstGeom>
          <a:noFill/>
          <a:ln w="9525">
            <a:solidFill>
              <a:schemeClr val="bg1"/>
            </a:solidFill>
            <a:round/>
            <a:headEnd/>
            <a:tailEnd type="triangle" w="med" len="med"/>
          </a:ln>
        </p:spPr>
        <p:txBody>
          <a:bodyPr>
            <a:spAutoFit/>
          </a:bodyPr>
          <a:lstStyle/>
          <a:p>
            <a:endParaRPr lang="en-IN"/>
          </a:p>
        </p:txBody>
      </p:sp>
      <p:graphicFrame>
        <p:nvGraphicFramePr>
          <p:cNvPr id="33825" name="Group 33"/>
          <p:cNvGraphicFramePr>
            <a:graphicFrameLocks noGrp="1"/>
          </p:cNvGraphicFramePr>
          <p:nvPr/>
        </p:nvGraphicFramePr>
        <p:xfrm>
          <a:off x="1258888" y="2924175"/>
          <a:ext cx="6629400" cy="576064"/>
        </p:xfrm>
        <a:graphic>
          <a:graphicData uri="http://schemas.openxmlformats.org/drawingml/2006/table">
            <a:tbl>
              <a:tblPr/>
              <a:tblGrid>
                <a:gridCol w="6629400"/>
              </a:tblGrid>
              <a:tr h="5760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831" name="Group 39"/>
          <p:cNvGraphicFramePr>
            <a:graphicFrameLocks noGrp="1"/>
          </p:cNvGraphicFramePr>
          <p:nvPr/>
        </p:nvGraphicFramePr>
        <p:xfrm>
          <a:off x="2339975" y="4076700"/>
          <a:ext cx="4800600" cy="648072"/>
        </p:xfrm>
        <a:graphic>
          <a:graphicData uri="http://schemas.openxmlformats.org/drawingml/2006/table">
            <a:tbl>
              <a:tblPr/>
              <a:tblGrid>
                <a:gridCol w="4800600"/>
              </a:tblGrid>
              <a:tr h="6480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29" name="Line 37"/>
          <p:cNvSpPr>
            <a:spLocks noChangeShapeType="1"/>
          </p:cNvSpPr>
          <p:nvPr/>
        </p:nvSpPr>
        <p:spPr bwMode="auto">
          <a:xfrm>
            <a:off x="4643438" y="2420938"/>
            <a:ext cx="0" cy="449262"/>
          </a:xfrm>
          <a:prstGeom prst="line">
            <a:avLst/>
          </a:prstGeom>
          <a:noFill/>
          <a:ln w="9525">
            <a:solidFill>
              <a:schemeClr val="tx1"/>
            </a:solidFill>
            <a:round/>
            <a:headEnd/>
            <a:tailEnd type="triangle" w="med" len="med"/>
          </a:ln>
        </p:spPr>
        <p:txBody>
          <a:bodyPr/>
          <a:lstStyle/>
          <a:p>
            <a:endParaRPr lang="en-IN"/>
          </a:p>
        </p:txBody>
      </p:sp>
      <p:sp>
        <p:nvSpPr>
          <p:cNvPr id="33830" name="Line 38"/>
          <p:cNvSpPr>
            <a:spLocks noChangeShapeType="1"/>
          </p:cNvSpPr>
          <p:nvPr/>
        </p:nvSpPr>
        <p:spPr bwMode="auto">
          <a:xfrm>
            <a:off x="4643438" y="3573463"/>
            <a:ext cx="0" cy="452437"/>
          </a:xfrm>
          <a:prstGeom prst="line">
            <a:avLst/>
          </a:prstGeom>
          <a:noFill/>
          <a:ln w="9525">
            <a:solidFill>
              <a:schemeClr val="tx1"/>
            </a:solidFill>
            <a:round/>
            <a:headEnd/>
            <a:tailEnd type="triangle" w="med" len="med"/>
          </a:ln>
        </p:spPr>
        <p:txBody>
          <a:bodyPr/>
          <a:lstStyle/>
          <a:p>
            <a:endParaRPr lang="en-IN"/>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blinds(horizontal)">
                                      <p:cBhvr>
                                        <p:cTn id="7" dur="500"/>
                                        <p:tgtEl>
                                          <p:spTgt spid="337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825"/>
                                        </p:tgtEl>
                                        <p:attrNameLst>
                                          <p:attrName>style.visibility</p:attrName>
                                        </p:attrNameLst>
                                      </p:cBhvr>
                                      <p:to>
                                        <p:strVal val="visible"/>
                                      </p:to>
                                    </p:set>
                                    <p:animEffect transition="in" filter="blinds(horizontal)">
                                      <p:cBhvr>
                                        <p:cTn id="12" dur="500"/>
                                        <p:tgtEl>
                                          <p:spTgt spid="3382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3796"/>
                                        </p:tgtEl>
                                        <p:attrNameLst>
                                          <p:attrName>style.visibility</p:attrName>
                                        </p:attrNameLst>
                                      </p:cBhvr>
                                      <p:to>
                                        <p:strVal val="visible"/>
                                      </p:to>
                                    </p:set>
                                    <p:animEffect transition="in" filter="blinds(horizontal)">
                                      <p:cBhvr>
                                        <p:cTn id="15" dur="500"/>
                                        <p:tgtEl>
                                          <p:spTgt spid="3379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3829"/>
                                        </p:tgtEl>
                                        <p:attrNameLst>
                                          <p:attrName>style.visibility</p:attrName>
                                        </p:attrNameLst>
                                      </p:cBhvr>
                                      <p:to>
                                        <p:strVal val="visible"/>
                                      </p:to>
                                    </p:set>
                                    <p:animEffect transition="in" filter="blinds(horizontal)">
                                      <p:cBhvr>
                                        <p:cTn id="18" dur="500"/>
                                        <p:tgtEl>
                                          <p:spTgt spid="3382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3831"/>
                                        </p:tgtEl>
                                        <p:attrNameLst>
                                          <p:attrName>style.visibility</p:attrName>
                                        </p:attrNameLst>
                                      </p:cBhvr>
                                      <p:to>
                                        <p:strVal val="visible"/>
                                      </p:to>
                                    </p:set>
                                    <p:animEffect transition="in" filter="blinds(horizontal)">
                                      <p:cBhvr>
                                        <p:cTn id="23" dur="500"/>
                                        <p:tgtEl>
                                          <p:spTgt spid="3383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3797"/>
                                        </p:tgtEl>
                                        <p:attrNameLst>
                                          <p:attrName>style.visibility</p:attrName>
                                        </p:attrNameLst>
                                      </p:cBhvr>
                                      <p:to>
                                        <p:strVal val="visible"/>
                                      </p:to>
                                    </p:set>
                                    <p:animEffect transition="in" filter="blinds(horizontal)">
                                      <p:cBhvr>
                                        <p:cTn id="26" dur="500"/>
                                        <p:tgtEl>
                                          <p:spTgt spid="33797"/>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3830"/>
                                        </p:tgtEl>
                                        <p:attrNameLst>
                                          <p:attrName>style.visibility</p:attrName>
                                        </p:attrNameLst>
                                      </p:cBhvr>
                                      <p:to>
                                        <p:strVal val="visible"/>
                                      </p:to>
                                    </p:set>
                                    <p:animEffect transition="in" filter="blinds(horizontal)">
                                      <p:cBhvr>
                                        <p:cTn id="29" dur="500"/>
                                        <p:tgtEl>
                                          <p:spTgt spid="33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P spid="33796" grpId="0" animBg="1"/>
      <p:bldP spid="33797" grpId="0" animBg="1"/>
      <p:bldP spid="33829" grpId="0" animBg="1"/>
      <p:bldP spid="338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395288" y="1590675"/>
            <a:ext cx="4114800" cy="830263"/>
          </a:xfrm>
          <a:prstGeom prst="rect">
            <a:avLst/>
          </a:prstGeom>
          <a:noFill/>
          <a:ln w="9525">
            <a:solidFill>
              <a:schemeClr val="bg1"/>
            </a:solidFill>
            <a:miter lim="800000"/>
            <a:headEnd/>
            <a:tailEnd/>
          </a:ln>
        </p:spPr>
        <p:txBody>
          <a:bodyPr anchor="ctr">
            <a:spAutoFit/>
          </a:bodyPr>
          <a:lstStyle/>
          <a:p>
            <a:pPr algn="ctr" eaLnBrk="0" hangingPunct="0"/>
            <a:r>
              <a:rPr lang="en-US" sz="2400" b="1">
                <a:solidFill>
                  <a:srgbClr val="000000"/>
                </a:solidFill>
                <a:latin typeface="Georgia" pitchFamily="1" charset="0"/>
              </a:rPr>
              <a:t>SPEAKERS LIST </a:t>
            </a:r>
          </a:p>
          <a:p>
            <a:pPr algn="ctr" eaLnBrk="0" hangingPunct="0"/>
            <a:r>
              <a:rPr lang="en-US" sz="2400" b="1">
                <a:solidFill>
                  <a:srgbClr val="000000"/>
                </a:solidFill>
                <a:latin typeface="Georgia" pitchFamily="1" charset="0"/>
              </a:rPr>
              <a:t>(FORMAL  DEBATE)</a:t>
            </a:r>
          </a:p>
        </p:txBody>
      </p:sp>
      <p:sp>
        <p:nvSpPr>
          <p:cNvPr id="25603" name="Rectangle 5"/>
          <p:cNvSpPr>
            <a:spLocks noChangeArrowheads="1"/>
          </p:cNvSpPr>
          <p:nvPr/>
        </p:nvSpPr>
        <p:spPr bwMode="auto">
          <a:xfrm>
            <a:off x="1116013" y="333375"/>
            <a:ext cx="7239000" cy="588963"/>
          </a:xfrm>
          <a:prstGeom prst="rect">
            <a:avLst/>
          </a:prstGeom>
          <a:noFill/>
          <a:ln w="9525">
            <a:solidFill>
              <a:schemeClr val="bg1"/>
            </a:solidFill>
            <a:miter lim="800000"/>
            <a:headEnd/>
            <a:tailEnd/>
          </a:ln>
        </p:spPr>
        <p:txBody>
          <a:bodyPr anchor="ctr">
            <a:spAutoFit/>
          </a:bodyPr>
          <a:lstStyle/>
          <a:p>
            <a:pPr algn="ctr"/>
            <a:r>
              <a:rPr lang="en-US" sz="3200" b="1">
                <a:solidFill>
                  <a:srgbClr val="000000"/>
                </a:solidFill>
                <a:latin typeface="Georgia" pitchFamily="1" charset="0"/>
              </a:rPr>
              <a:t>DEBATE</a:t>
            </a:r>
          </a:p>
        </p:txBody>
      </p:sp>
      <p:sp>
        <p:nvSpPr>
          <p:cNvPr id="35844" name="Text Box 6"/>
          <p:cNvSpPr txBox="1">
            <a:spLocks noChangeArrowheads="1"/>
          </p:cNvSpPr>
          <p:nvPr/>
        </p:nvSpPr>
        <p:spPr bwMode="auto">
          <a:xfrm>
            <a:off x="4787900" y="1268413"/>
            <a:ext cx="4038600" cy="466725"/>
          </a:xfrm>
          <a:prstGeom prst="rect">
            <a:avLst/>
          </a:prstGeom>
          <a:noFill/>
          <a:ln w="9525">
            <a:solidFill>
              <a:schemeClr val="bg1"/>
            </a:solidFill>
            <a:miter lim="800000"/>
            <a:headEnd/>
            <a:tailEnd/>
          </a:ln>
        </p:spPr>
        <p:txBody>
          <a:bodyPr>
            <a:spAutoFit/>
          </a:bodyPr>
          <a:lstStyle/>
          <a:p>
            <a:pPr algn="ctr" eaLnBrk="0" hangingPunct="0"/>
            <a:r>
              <a:rPr lang="en-US" sz="2400" b="1">
                <a:solidFill>
                  <a:srgbClr val="000000"/>
                </a:solidFill>
                <a:latin typeface="Georgia" pitchFamily="1" charset="0"/>
              </a:rPr>
              <a:t>CAUCUS</a:t>
            </a:r>
          </a:p>
        </p:txBody>
      </p:sp>
      <p:sp>
        <p:nvSpPr>
          <p:cNvPr id="35845" name="Rectangle 7"/>
          <p:cNvSpPr>
            <a:spLocks noChangeArrowheads="1"/>
          </p:cNvSpPr>
          <p:nvPr/>
        </p:nvSpPr>
        <p:spPr bwMode="auto">
          <a:xfrm>
            <a:off x="4854575" y="2133600"/>
            <a:ext cx="4038600" cy="466725"/>
          </a:xfrm>
          <a:prstGeom prst="rect">
            <a:avLst/>
          </a:prstGeom>
          <a:noFill/>
          <a:ln w="9525">
            <a:solidFill>
              <a:schemeClr val="bg1"/>
            </a:solidFill>
            <a:miter lim="800000"/>
            <a:headEnd/>
            <a:tailEnd/>
          </a:ln>
        </p:spPr>
        <p:txBody>
          <a:bodyPr anchor="ctr">
            <a:spAutoFit/>
          </a:bodyPr>
          <a:lstStyle/>
          <a:p>
            <a:pPr algn="ctr" eaLnBrk="0" hangingPunct="0"/>
            <a:r>
              <a:rPr lang="en-US" sz="2400" b="1">
                <a:solidFill>
                  <a:srgbClr val="000000"/>
                </a:solidFill>
                <a:latin typeface="Georgia" pitchFamily="1" charset="0"/>
              </a:rPr>
              <a:t>Moderated Caucus</a:t>
            </a:r>
          </a:p>
        </p:txBody>
      </p:sp>
      <p:sp>
        <p:nvSpPr>
          <p:cNvPr id="35846" name="Rectangle 8"/>
          <p:cNvSpPr>
            <a:spLocks noChangeArrowheads="1"/>
          </p:cNvSpPr>
          <p:nvPr/>
        </p:nvSpPr>
        <p:spPr bwMode="auto">
          <a:xfrm>
            <a:off x="4932363" y="3033713"/>
            <a:ext cx="4038600" cy="466725"/>
          </a:xfrm>
          <a:prstGeom prst="rect">
            <a:avLst/>
          </a:prstGeom>
          <a:noFill/>
          <a:ln w="9525">
            <a:solidFill>
              <a:schemeClr val="bg1"/>
            </a:solidFill>
            <a:miter lim="800000"/>
            <a:headEnd/>
            <a:tailEnd/>
          </a:ln>
        </p:spPr>
        <p:txBody>
          <a:bodyPr anchor="ctr">
            <a:spAutoFit/>
          </a:bodyPr>
          <a:lstStyle/>
          <a:p>
            <a:pPr algn="ctr" eaLnBrk="0" hangingPunct="0"/>
            <a:r>
              <a:rPr lang="en-US" sz="2400" b="1">
                <a:solidFill>
                  <a:srgbClr val="000000"/>
                </a:solidFill>
                <a:latin typeface="Georgia" pitchFamily="1" charset="0"/>
              </a:rPr>
              <a:t>Un-Moderated Caucus</a:t>
            </a:r>
          </a:p>
        </p:txBody>
      </p:sp>
      <p:sp>
        <p:nvSpPr>
          <p:cNvPr id="35847" name="Rectangle 9"/>
          <p:cNvSpPr>
            <a:spLocks noChangeArrowheads="1"/>
          </p:cNvSpPr>
          <p:nvPr/>
        </p:nvSpPr>
        <p:spPr bwMode="auto">
          <a:xfrm>
            <a:off x="4800600" y="3876675"/>
            <a:ext cx="4038600" cy="831850"/>
          </a:xfrm>
          <a:prstGeom prst="rect">
            <a:avLst/>
          </a:prstGeom>
          <a:noFill/>
          <a:ln w="9525">
            <a:solidFill>
              <a:schemeClr val="bg1"/>
            </a:solidFill>
            <a:miter lim="800000"/>
            <a:headEnd/>
            <a:tailEnd/>
          </a:ln>
        </p:spPr>
        <p:txBody>
          <a:bodyPr anchor="ctr">
            <a:spAutoFit/>
          </a:bodyPr>
          <a:lstStyle/>
          <a:p>
            <a:pPr algn="ctr" eaLnBrk="0" hangingPunct="0"/>
            <a:r>
              <a:rPr lang="en-US" sz="2400" b="1">
                <a:solidFill>
                  <a:srgbClr val="000000"/>
                </a:solidFill>
                <a:latin typeface="Georgia" pitchFamily="1" charset="0"/>
              </a:rPr>
              <a:t>Working Papers and Draft Resolutions</a:t>
            </a:r>
          </a:p>
        </p:txBody>
      </p:sp>
      <p:sp>
        <p:nvSpPr>
          <p:cNvPr id="25608" name="Line 10"/>
          <p:cNvSpPr>
            <a:spLocks noChangeShapeType="1"/>
          </p:cNvSpPr>
          <p:nvPr/>
        </p:nvSpPr>
        <p:spPr bwMode="auto">
          <a:xfrm flipH="1">
            <a:off x="2971800" y="1295400"/>
            <a:ext cx="762000" cy="533400"/>
          </a:xfrm>
          <a:prstGeom prst="line">
            <a:avLst/>
          </a:prstGeom>
          <a:noFill/>
          <a:ln w="9525">
            <a:solidFill>
              <a:schemeClr val="bg1"/>
            </a:solidFill>
            <a:round/>
            <a:headEnd/>
            <a:tailEnd type="triangle" w="med" len="med"/>
          </a:ln>
        </p:spPr>
        <p:txBody>
          <a:bodyPr>
            <a:spAutoFit/>
          </a:bodyPr>
          <a:lstStyle/>
          <a:p>
            <a:endParaRPr lang="en-IN"/>
          </a:p>
        </p:txBody>
      </p:sp>
      <p:sp>
        <p:nvSpPr>
          <p:cNvPr id="25609" name="Line 11"/>
          <p:cNvSpPr>
            <a:spLocks noChangeShapeType="1"/>
          </p:cNvSpPr>
          <p:nvPr/>
        </p:nvSpPr>
        <p:spPr bwMode="auto">
          <a:xfrm>
            <a:off x="5791200" y="1371600"/>
            <a:ext cx="228600" cy="142875"/>
          </a:xfrm>
          <a:prstGeom prst="line">
            <a:avLst/>
          </a:prstGeom>
          <a:noFill/>
          <a:ln w="9525">
            <a:solidFill>
              <a:schemeClr val="bg1"/>
            </a:solidFill>
            <a:round/>
            <a:headEnd/>
            <a:tailEnd type="triangle" w="med" len="med"/>
          </a:ln>
        </p:spPr>
        <p:txBody>
          <a:bodyPr>
            <a:spAutoFit/>
          </a:bodyPr>
          <a:lstStyle/>
          <a:p>
            <a:endParaRPr lang="en-IN"/>
          </a:p>
        </p:txBody>
      </p:sp>
      <p:sp>
        <p:nvSpPr>
          <p:cNvPr id="25610" name="Line 12"/>
          <p:cNvSpPr>
            <a:spLocks noChangeShapeType="1"/>
          </p:cNvSpPr>
          <p:nvPr/>
        </p:nvSpPr>
        <p:spPr bwMode="auto">
          <a:xfrm>
            <a:off x="6781800" y="2124075"/>
            <a:ext cx="0" cy="152400"/>
          </a:xfrm>
          <a:prstGeom prst="line">
            <a:avLst/>
          </a:prstGeom>
          <a:noFill/>
          <a:ln w="9525">
            <a:solidFill>
              <a:schemeClr val="bg1"/>
            </a:solidFill>
            <a:round/>
            <a:headEnd/>
            <a:tailEnd type="triangle" w="med" len="med"/>
          </a:ln>
        </p:spPr>
        <p:txBody>
          <a:bodyPr>
            <a:spAutoFit/>
          </a:bodyPr>
          <a:lstStyle/>
          <a:p>
            <a:endParaRPr lang="en-IN"/>
          </a:p>
        </p:txBody>
      </p:sp>
      <p:sp>
        <p:nvSpPr>
          <p:cNvPr id="25611" name="Line 13"/>
          <p:cNvSpPr>
            <a:spLocks noChangeShapeType="1"/>
          </p:cNvSpPr>
          <p:nvPr/>
        </p:nvSpPr>
        <p:spPr bwMode="auto">
          <a:xfrm>
            <a:off x="6858000" y="2886075"/>
            <a:ext cx="0" cy="228600"/>
          </a:xfrm>
          <a:prstGeom prst="line">
            <a:avLst/>
          </a:prstGeom>
          <a:noFill/>
          <a:ln w="9525">
            <a:solidFill>
              <a:schemeClr val="bg1"/>
            </a:solidFill>
            <a:round/>
            <a:headEnd/>
            <a:tailEnd type="triangle" w="med" len="med"/>
          </a:ln>
        </p:spPr>
        <p:txBody>
          <a:bodyPr>
            <a:spAutoFit/>
          </a:bodyPr>
          <a:lstStyle/>
          <a:p>
            <a:endParaRPr lang="en-IN"/>
          </a:p>
        </p:txBody>
      </p:sp>
      <p:sp>
        <p:nvSpPr>
          <p:cNvPr id="25612" name="Line 14"/>
          <p:cNvSpPr>
            <a:spLocks noChangeShapeType="1"/>
          </p:cNvSpPr>
          <p:nvPr/>
        </p:nvSpPr>
        <p:spPr bwMode="auto">
          <a:xfrm>
            <a:off x="4495800" y="2505075"/>
            <a:ext cx="304800" cy="304800"/>
          </a:xfrm>
          <a:prstGeom prst="line">
            <a:avLst/>
          </a:prstGeom>
          <a:noFill/>
          <a:ln w="9525">
            <a:solidFill>
              <a:schemeClr val="bg1"/>
            </a:solidFill>
            <a:round/>
            <a:headEnd type="triangle" w="med" len="med"/>
            <a:tailEnd type="triangle" w="med" len="med"/>
          </a:ln>
        </p:spPr>
        <p:txBody>
          <a:bodyPr>
            <a:spAutoFit/>
          </a:bodyPr>
          <a:lstStyle/>
          <a:p>
            <a:endParaRPr lang="en-IN"/>
          </a:p>
        </p:txBody>
      </p:sp>
      <p:sp>
        <p:nvSpPr>
          <p:cNvPr id="25613" name="Line 15"/>
          <p:cNvSpPr>
            <a:spLocks noChangeShapeType="1"/>
          </p:cNvSpPr>
          <p:nvPr/>
        </p:nvSpPr>
        <p:spPr bwMode="auto">
          <a:xfrm>
            <a:off x="4343400" y="2809875"/>
            <a:ext cx="381000" cy="381000"/>
          </a:xfrm>
          <a:prstGeom prst="line">
            <a:avLst/>
          </a:prstGeom>
          <a:noFill/>
          <a:ln w="9525">
            <a:solidFill>
              <a:schemeClr val="bg1"/>
            </a:solidFill>
            <a:round/>
            <a:headEnd type="triangle" w="med" len="med"/>
            <a:tailEnd type="triangle" w="med" len="med"/>
          </a:ln>
        </p:spPr>
        <p:txBody>
          <a:bodyPr>
            <a:spAutoFit/>
          </a:bodyPr>
          <a:lstStyle/>
          <a:p>
            <a:endParaRPr lang="en-IN"/>
          </a:p>
        </p:txBody>
      </p:sp>
      <p:sp>
        <p:nvSpPr>
          <p:cNvPr id="25614" name="Line 16"/>
          <p:cNvSpPr>
            <a:spLocks noChangeShapeType="1"/>
          </p:cNvSpPr>
          <p:nvPr/>
        </p:nvSpPr>
        <p:spPr bwMode="auto">
          <a:xfrm>
            <a:off x="4495800" y="1981200"/>
            <a:ext cx="304800" cy="0"/>
          </a:xfrm>
          <a:prstGeom prst="line">
            <a:avLst/>
          </a:prstGeom>
          <a:noFill/>
          <a:ln w="9525">
            <a:solidFill>
              <a:schemeClr val="bg1"/>
            </a:solidFill>
            <a:round/>
            <a:headEnd type="triangle" w="med" len="med"/>
            <a:tailEnd type="triangle" w="med" len="med"/>
          </a:ln>
        </p:spPr>
        <p:txBody>
          <a:bodyPr>
            <a:spAutoFit/>
          </a:bodyPr>
          <a:lstStyle/>
          <a:p>
            <a:endParaRPr lang="en-IN"/>
          </a:p>
        </p:txBody>
      </p:sp>
      <p:sp>
        <p:nvSpPr>
          <p:cNvPr id="25615" name="Line 17"/>
          <p:cNvSpPr>
            <a:spLocks noChangeShapeType="1"/>
          </p:cNvSpPr>
          <p:nvPr/>
        </p:nvSpPr>
        <p:spPr bwMode="auto">
          <a:xfrm>
            <a:off x="6858000" y="3571875"/>
            <a:ext cx="0" cy="304800"/>
          </a:xfrm>
          <a:prstGeom prst="line">
            <a:avLst/>
          </a:prstGeom>
          <a:noFill/>
          <a:ln w="9525">
            <a:solidFill>
              <a:schemeClr val="bg1"/>
            </a:solidFill>
            <a:round/>
            <a:headEnd/>
            <a:tailEnd type="triangle" w="med" len="med"/>
          </a:ln>
        </p:spPr>
        <p:txBody>
          <a:bodyPr>
            <a:spAutoFit/>
          </a:bodyPr>
          <a:lstStyle/>
          <a:p>
            <a:endParaRPr lang="en-IN"/>
          </a:p>
        </p:txBody>
      </p:sp>
      <p:sp>
        <p:nvSpPr>
          <p:cNvPr id="25616" name="Line 18"/>
          <p:cNvSpPr>
            <a:spLocks noChangeShapeType="1"/>
          </p:cNvSpPr>
          <p:nvPr/>
        </p:nvSpPr>
        <p:spPr bwMode="auto">
          <a:xfrm>
            <a:off x="2133600" y="2743200"/>
            <a:ext cx="0" cy="457200"/>
          </a:xfrm>
          <a:prstGeom prst="line">
            <a:avLst/>
          </a:prstGeom>
          <a:noFill/>
          <a:ln w="9525">
            <a:solidFill>
              <a:schemeClr val="bg1"/>
            </a:solidFill>
            <a:round/>
            <a:headEnd/>
            <a:tailEnd type="triangle" w="med" len="med"/>
          </a:ln>
        </p:spPr>
        <p:txBody>
          <a:bodyPr>
            <a:spAutoFit/>
          </a:bodyPr>
          <a:lstStyle/>
          <a:p>
            <a:endParaRPr lang="en-IN"/>
          </a:p>
        </p:txBody>
      </p:sp>
      <p:sp>
        <p:nvSpPr>
          <p:cNvPr id="35857" name="Text Box 19"/>
          <p:cNvSpPr txBox="1">
            <a:spLocks noChangeArrowheads="1"/>
          </p:cNvSpPr>
          <p:nvPr/>
        </p:nvSpPr>
        <p:spPr bwMode="auto">
          <a:xfrm>
            <a:off x="381000" y="3005138"/>
            <a:ext cx="4114800" cy="711200"/>
          </a:xfrm>
          <a:prstGeom prst="rect">
            <a:avLst/>
          </a:prstGeom>
          <a:noFill/>
          <a:ln w="9525">
            <a:solidFill>
              <a:schemeClr val="bg1"/>
            </a:solidFill>
            <a:miter lim="800000"/>
            <a:headEnd/>
            <a:tailEnd/>
          </a:ln>
        </p:spPr>
        <p:txBody>
          <a:bodyPr>
            <a:spAutoFit/>
          </a:bodyPr>
          <a:lstStyle/>
          <a:p>
            <a:pPr algn="ctr" eaLnBrk="0" hangingPunct="0"/>
            <a:r>
              <a:rPr lang="en-US" sz="4000">
                <a:solidFill>
                  <a:srgbClr val="000000"/>
                </a:solidFill>
                <a:latin typeface="Georgia" pitchFamily="1" charset="0"/>
              </a:rPr>
              <a:t>END OF LIST</a:t>
            </a:r>
          </a:p>
        </p:txBody>
      </p:sp>
      <p:sp>
        <p:nvSpPr>
          <p:cNvPr id="25618" name="Line 24"/>
          <p:cNvSpPr>
            <a:spLocks noChangeShapeType="1"/>
          </p:cNvSpPr>
          <p:nvPr/>
        </p:nvSpPr>
        <p:spPr bwMode="auto">
          <a:xfrm rot="-574406">
            <a:off x="2044700" y="3967163"/>
            <a:ext cx="712788" cy="1731962"/>
          </a:xfrm>
          <a:prstGeom prst="line">
            <a:avLst/>
          </a:prstGeom>
          <a:noFill/>
          <a:ln w="9525">
            <a:solidFill>
              <a:schemeClr val="bg1"/>
            </a:solidFill>
            <a:round/>
            <a:headEnd/>
            <a:tailEnd type="triangle" w="med" len="med"/>
          </a:ln>
        </p:spPr>
        <p:txBody>
          <a:bodyPr>
            <a:spAutoFit/>
          </a:bodyPr>
          <a:lstStyle/>
          <a:p>
            <a:endParaRPr lang="en-IN"/>
          </a:p>
        </p:txBody>
      </p:sp>
      <p:sp>
        <p:nvSpPr>
          <p:cNvPr id="25619" name="Line 25"/>
          <p:cNvSpPr>
            <a:spLocks noChangeShapeType="1"/>
          </p:cNvSpPr>
          <p:nvPr/>
        </p:nvSpPr>
        <p:spPr bwMode="auto">
          <a:xfrm>
            <a:off x="6934200" y="4714875"/>
            <a:ext cx="0" cy="152400"/>
          </a:xfrm>
          <a:prstGeom prst="line">
            <a:avLst/>
          </a:prstGeom>
          <a:noFill/>
          <a:ln w="9525">
            <a:solidFill>
              <a:schemeClr val="bg1"/>
            </a:solidFill>
            <a:round/>
            <a:headEnd/>
            <a:tailEnd type="triangle" w="med" len="med"/>
          </a:ln>
        </p:spPr>
        <p:txBody>
          <a:bodyPr>
            <a:spAutoFit/>
          </a:bodyPr>
          <a:lstStyle/>
          <a:p>
            <a:endParaRPr lang="en-IN"/>
          </a:p>
        </p:txBody>
      </p:sp>
      <p:sp>
        <p:nvSpPr>
          <p:cNvPr id="35860" name="Rectangle 28"/>
          <p:cNvSpPr>
            <a:spLocks noChangeArrowheads="1"/>
          </p:cNvSpPr>
          <p:nvPr/>
        </p:nvSpPr>
        <p:spPr bwMode="auto">
          <a:xfrm>
            <a:off x="4800600" y="5084763"/>
            <a:ext cx="4038600" cy="376237"/>
          </a:xfrm>
          <a:prstGeom prst="rect">
            <a:avLst/>
          </a:prstGeom>
          <a:noFill/>
          <a:ln w="9525">
            <a:solidFill>
              <a:schemeClr val="bg1"/>
            </a:solidFill>
            <a:miter lim="800000"/>
            <a:headEnd/>
            <a:tailEnd/>
          </a:ln>
        </p:spPr>
        <p:txBody>
          <a:bodyPr anchor="ctr">
            <a:spAutoFit/>
          </a:bodyPr>
          <a:lstStyle/>
          <a:p>
            <a:pPr algn="ctr" eaLnBrk="0" hangingPunct="0"/>
            <a:r>
              <a:rPr lang="en-US" b="1">
                <a:solidFill>
                  <a:srgbClr val="000000"/>
                </a:solidFill>
                <a:latin typeface="Georgia" pitchFamily="1" charset="0"/>
              </a:rPr>
              <a:t>CLOSURE OF DEBATE</a:t>
            </a:r>
          </a:p>
        </p:txBody>
      </p:sp>
      <p:sp>
        <p:nvSpPr>
          <p:cNvPr id="25621" name="Line 29"/>
          <p:cNvSpPr>
            <a:spLocks noChangeShapeType="1"/>
          </p:cNvSpPr>
          <p:nvPr/>
        </p:nvSpPr>
        <p:spPr bwMode="auto">
          <a:xfrm flipH="1">
            <a:off x="6172200" y="5248275"/>
            <a:ext cx="762000" cy="381000"/>
          </a:xfrm>
          <a:prstGeom prst="line">
            <a:avLst/>
          </a:prstGeom>
          <a:noFill/>
          <a:ln w="9525">
            <a:solidFill>
              <a:schemeClr val="bg1"/>
            </a:solidFill>
            <a:round/>
            <a:headEnd/>
            <a:tailEnd type="triangle" w="med" len="med"/>
          </a:ln>
        </p:spPr>
        <p:txBody>
          <a:bodyPr>
            <a:spAutoFit/>
          </a:bodyPr>
          <a:lstStyle/>
          <a:p>
            <a:endParaRPr lang="en-IN"/>
          </a:p>
        </p:txBody>
      </p:sp>
      <p:sp>
        <p:nvSpPr>
          <p:cNvPr id="35862" name="Rectangle 30"/>
          <p:cNvSpPr>
            <a:spLocks noChangeArrowheads="1"/>
          </p:cNvSpPr>
          <p:nvPr/>
        </p:nvSpPr>
        <p:spPr bwMode="auto">
          <a:xfrm>
            <a:off x="-252413" y="5049838"/>
            <a:ext cx="5257801" cy="466725"/>
          </a:xfrm>
          <a:prstGeom prst="rect">
            <a:avLst/>
          </a:prstGeom>
          <a:noFill/>
          <a:ln w="9525">
            <a:solidFill>
              <a:schemeClr val="bg1"/>
            </a:solidFill>
            <a:miter lim="800000"/>
            <a:headEnd/>
            <a:tailEnd/>
          </a:ln>
        </p:spPr>
        <p:txBody>
          <a:bodyPr anchor="ctr">
            <a:spAutoFit/>
          </a:bodyPr>
          <a:lstStyle/>
          <a:p>
            <a:pPr algn="ctr" eaLnBrk="0" hangingPunct="0"/>
            <a:r>
              <a:rPr lang="en-US" sz="2400" b="1">
                <a:solidFill>
                  <a:srgbClr val="000000"/>
                </a:solidFill>
                <a:latin typeface="Georgia" pitchFamily="1" charset="0"/>
              </a:rPr>
              <a:t>VOTING PROCEDURES</a:t>
            </a:r>
            <a:endParaRPr lang="en-US" sz="2400">
              <a:solidFill>
                <a:srgbClr val="000000"/>
              </a:solidFill>
              <a:latin typeface="Georgia" pitchFamily="1" charset="0"/>
            </a:endParaRPr>
          </a:p>
        </p:txBody>
      </p:sp>
      <p:graphicFrame>
        <p:nvGraphicFramePr>
          <p:cNvPr id="35870" name="Group 30"/>
          <p:cNvGraphicFramePr>
            <a:graphicFrameLocks noGrp="1"/>
          </p:cNvGraphicFramePr>
          <p:nvPr/>
        </p:nvGraphicFramePr>
        <p:xfrm>
          <a:off x="1187450" y="298450"/>
          <a:ext cx="7391400" cy="609600"/>
        </p:xfrm>
        <a:graphic>
          <a:graphicData uri="http://schemas.openxmlformats.org/drawingml/2006/table">
            <a:tbl>
              <a:tblPr/>
              <a:tblGrid>
                <a:gridCol w="73914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907" name="Group 67"/>
          <p:cNvGraphicFramePr>
            <a:graphicFrameLocks noGrp="1"/>
          </p:cNvGraphicFramePr>
          <p:nvPr/>
        </p:nvGraphicFramePr>
        <p:xfrm>
          <a:off x="539750" y="1484313"/>
          <a:ext cx="3962400" cy="990600"/>
        </p:xfrm>
        <a:graphic>
          <a:graphicData uri="http://schemas.openxmlformats.org/drawingml/2006/table">
            <a:tbl>
              <a:tblPr/>
              <a:tblGrid>
                <a:gridCol w="3962400"/>
              </a:tblGrid>
              <a:tr h="990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906" name="Group 66"/>
          <p:cNvGraphicFramePr>
            <a:graphicFrameLocks noGrp="1"/>
          </p:cNvGraphicFramePr>
          <p:nvPr/>
        </p:nvGraphicFramePr>
        <p:xfrm>
          <a:off x="4932363" y="2997200"/>
          <a:ext cx="3888432" cy="533400"/>
        </p:xfrm>
        <a:graphic>
          <a:graphicData uri="http://schemas.openxmlformats.org/drawingml/2006/table">
            <a:tbl>
              <a:tblPr/>
              <a:tblGrid>
                <a:gridCol w="3888432"/>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905" name="Group 65"/>
          <p:cNvGraphicFramePr>
            <a:graphicFrameLocks noGrp="1"/>
          </p:cNvGraphicFramePr>
          <p:nvPr/>
        </p:nvGraphicFramePr>
        <p:xfrm>
          <a:off x="4859338" y="2098675"/>
          <a:ext cx="3962400" cy="537592"/>
        </p:xfrm>
        <a:graphic>
          <a:graphicData uri="http://schemas.openxmlformats.org/drawingml/2006/table">
            <a:tbl>
              <a:tblPr/>
              <a:tblGrid>
                <a:gridCol w="3962400"/>
              </a:tblGrid>
              <a:tr h="5375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960" name="Group 120"/>
          <p:cNvGraphicFramePr>
            <a:graphicFrameLocks noGrp="1"/>
          </p:cNvGraphicFramePr>
          <p:nvPr/>
        </p:nvGraphicFramePr>
        <p:xfrm>
          <a:off x="3995738" y="1196975"/>
          <a:ext cx="3962400" cy="533400"/>
        </p:xfrm>
        <a:graphic>
          <a:graphicData uri="http://schemas.openxmlformats.org/drawingml/2006/table">
            <a:tbl>
              <a:tblPr/>
              <a:tblGrid>
                <a:gridCol w="39624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908" name="Group 68"/>
          <p:cNvGraphicFramePr>
            <a:graphicFrameLocks noGrp="1"/>
          </p:cNvGraphicFramePr>
          <p:nvPr/>
        </p:nvGraphicFramePr>
        <p:xfrm>
          <a:off x="4932363" y="5013325"/>
          <a:ext cx="3886200" cy="518160"/>
        </p:xfrm>
        <a:graphic>
          <a:graphicData uri="http://schemas.openxmlformats.org/drawingml/2006/table">
            <a:tbl>
              <a:tblPr/>
              <a:tblGrid>
                <a:gridCol w="3886200"/>
              </a:tblGrid>
              <a:tr h="4320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923" name="Group 83"/>
          <p:cNvGraphicFramePr>
            <a:graphicFrameLocks noGrp="1"/>
          </p:cNvGraphicFramePr>
          <p:nvPr/>
        </p:nvGraphicFramePr>
        <p:xfrm>
          <a:off x="4933950" y="3860800"/>
          <a:ext cx="3886200" cy="792088"/>
        </p:xfrm>
        <a:graphic>
          <a:graphicData uri="http://schemas.openxmlformats.org/drawingml/2006/table">
            <a:tbl>
              <a:tblPr/>
              <a:tblGrid>
                <a:gridCol w="3886200"/>
              </a:tblGrid>
              <a:tr h="7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1"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930" name="Group 90"/>
          <p:cNvGraphicFramePr>
            <a:graphicFrameLocks noGrp="1"/>
          </p:cNvGraphicFramePr>
          <p:nvPr/>
        </p:nvGraphicFramePr>
        <p:xfrm>
          <a:off x="468313" y="2924175"/>
          <a:ext cx="3962400" cy="838200"/>
        </p:xfrm>
        <a:graphic>
          <a:graphicData uri="http://schemas.openxmlformats.org/drawingml/2006/table">
            <a:tbl>
              <a:tblPr/>
              <a:tblGrid>
                <a:gridCol w="3962400"/>
              </a:tblGrid>
              <a:tr h="838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938" name="Group 98"/>
          <p:cNvGraphicFramePr>
            <a:graphicFrameLocks noGrp="1"/>
          </p:cNvGraphicFramePr>
          <p:nvPr/>
        </p:nvGraphicFramePr>
        <p:xfrm>
          <a:off x="395288" y="5013325"/>
          <a:ext cx="3888432" cy="576064"/>
        </p:xfrm>
        <a:graphic>
          <a:graphicData uri="http://schemas.openxmlformats.org/drawingml/2006/table">
            <a:tbl>
              <a:tblPr/>
              <a:tblGrid>
                <a:gridCol w="3888432"/>
              </a:tblGrid>
              <a:tr h="5760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942" name="Line 102"/>
          <p:cNvSpPr>
            <a:spLocks noChangeShapeType="1"/>
          </p:cNvSpPr>
          <p:nvPr/>
        </p:nvSpPr>
        <p:spPr bwMode="auto">
          <a:xfrm flipH="1">
            <a:off x="2819400" y="908050"/>
            <a:ext cx="533400" cy="533400"/>
          </a:xfrm>
          <a:prstGeom prst="line">
            <a:avLst/>
          </a:prstGeom>
          <a:noFill/>
          <a:ln w="9525">
            <a:solidFill>
              <a:schemeClr val="tx1"/>
            </a:solidFill>
            <a:round/>
            <a:headEnd/>
            <a:tailEnd type="triangle" w="med" len="med"/>
          </a:ln>
        </p:spPr>
        <p:txBody>
          <a:bodyPr/>
          <a:lstStyle/>
          <a:p>
            <a:endParaRPr lang="en-IN"/>
          </a:p>
        </p:txBody>
      </p:sp>
      <p:sp>
        <p:nvSpPr>
          <p:cNvPr id="35943" name="Line 103"/>
          <p:cNvSpPr>
            <a:spLocks noChangeShapeType="1"/>
          </p:cNvSpPr>
          <p:nvPr/>
        </p:nvSpPr>
        <p:spPr bwMode="auto">
          <a:xfrm>
            <a:off x="5292725" y="908050"/>
            <a:ext cx="422275" cy="301625"/>
          </a:xfrm>
          <a:prstGeom prst="line">
            <a:avLst/>
          </a:prstGeom>
          <a:noFill/>
          <a:ln w="9525">
            <a:solidFill>
              <a:schemeClr val="tx1"/>
            </a:solidFill>
            <a:round/>
            <a:headEnd/>
            <a:tailEnd type="triangle" w="med" len="med"/>
          </a:ln>
        </p:spPr>
        <p:txBody>
          <a:bodyPr/>
          <a:lstStyle/>
          <a:p>
            <a:endParaRPr lang="en-IN"/>
          </a:p>
        </p:txBody>
      </p:sp>
      <p:sp>
        <p:nvSpPr>
          <p:cNvPr id="35944" name="Line 104"/>
          <p:cNvSpPr>
            <a:spLocks noChangeShapeType="1"/>
          </p:cNvSpPr>
          <p:nvPr/>
        </p:nvSpPr>
        <p:spPr bwMode="auto">
          <a:xfrm>
            <a:off x="6804025" y="1755775"/>
            <a:ext cx="0" cy="304800"/>
          </a:xfrm>
          <a:prstGeom prst="line">
            <a:avLst/>
          </a:prstGeom>
          <a:noFill/>
          <a:ln w="9525">
            <a:solidFill>
              <a:schemeClr val="tx1"/>
            </a:solidFill>
            <a:round/>
            <a:headEnd/>
            <a:tailEnd type="triangle" w="med" len="med"/>
          </a:ln>
        </p:spPr>
        <p:txBody>
          <a:bodyPr/>
          <a:lstStyle/>
          <a:p>
            <a:endParaRPr lang="en-IN"/>
          </a:p>
        </p:txBody>
      </p:sp>
      <p:sp>
        <p:nvSpPr>
          <p:cNvPr id="35949" name="Line 109"/>
          <p:cNvSpPr>
            <a:spLocks noChangeShapeType="1"/>
          </p:cNvSpPr>
          <p:nvPr/>
        </p:nvSpPr>
        <p:spPr bwMode="auto">
          <a:xfrm>
            <a:off x="6804025" y="2624138"/>
            <a:ext cx="0" cy="373062"/>
          </a:xfrm>
          <a:prstGeom prst="line">
            <a:avLst/>
          </a:prstGeom>
          <a:noFill/>
          <a:ln w="9525">
            <a:solidFill>
              <a:schemeClr val="tx1"/>
            </a:solidFill>
            <a:round/>
            <a:headEnd/>
            <a:tailEnd type="triangle" w="med" len="med"/>
          </a:ln>
        </p:spPr>
        <p:txBody>
          <a:bodyPr/>
          <a:lstStyle/>
          <a:p>
            <a:endParaRPr lang="en-IN"/>
          </a:p>
        </p:txBody>
      </p:sp>
      <p:sp>
        <p:nvSpPr>
          <p:cNvPr id="35950" name="Line 110"/>
          <p:cNvSpPr>
            <a:spLocks noChangeShapeType="1"/>
          </p:cNvSpPr>
          <p:nvPr/>
        </p:nvSpPr>
        <p:spPr bwMode="auto">
          <a:xfrm>
            <a:off x="6804025" y="3573463"/>
            <a:ext cx="0" cy="287337"/>
          </a:xfrm>
          <a:prstGeom prst="line">
            <a:avLst/>
          </a:prstGeom>
          <a:noFill/>
          <a:ln w="9525">
            <a:solidFill>
              <a:schemeClr val="tx1"/>
            </a:solidFill>
            <a:round/>
            <a:headEnd/>
            <a:tailEnd type="triangle" w="med" len="med"/>
          </a:ln>
        </p:spPr>
        <p:txBody>
          <a:bodyPr/>
          <a:lstStyle/>
          <a:p>
            <a:endParaRPr lang="en-IN"/>
          </a:p>
        </p:txBody>
      </p:sp>
      <p:sp>
        <p:nvSpPr>
          <p:cNvPr id="35951" name="Line 111"/>
          <p:cNvSpPr>
            <a:spLocks noChangeShapeType="1"/>
          </p:cNvSpPr>
          <p:nvPr/>
        </p:nvSpPr>
        <p:spPr bwMode="auto">
          <a:xfrm>
            <a:off x="6858000" y="4648200"/>
            <a:ext cx="17463" cy="365125"/>
          </a:xfrm>
          <a:prstGeom prst="line">
            <a:avLst/>
          </a:prstGeom>
          <a:noFill/>
          <a:ln w="9525">
            <a:solidFill>
              <a:schemeClr val="tx1"/>
            </a:solidFill>
            <a:round/>
            <a:headEnd/>
            <a:tailEnd type="triangle" w="med" len="med"/>
          </a:ln>
        </p:spPr>
        <p:txBody>
          <a:bodyPr/>
          <a:lstStyle/>
          <a:p>
            <a:endParaRPr lang="en-IN"/>
          </a:p>
        </p:txBody>
      </p:sp>
      <p:sp>
        <p:nvSpPr>
          <p:cNvPr id="35952" name="Line 112"/>
          <p:cNvSpPr>
            <a:spLocks noChangeShapeType="1"/>
          </p:cNvSpPr>
          <p:nvPr/>
        </p:nvSpPr>
        <p:spPr bwMode="auto">
          <a:xfrm>
            <a:off x="2514600" y="2543175"/>
            <a:ext cx="0" cy="381000"/>
          </a:xfrm>
          <a:prstGeom prst="line">
            <a:avLst/>
          </a:prstGeom>
          <a:noFill/>
          <a:ln w="9525">
            <a:solidFill>
              <a:schemeClr val="tx1"/>
            </a:solidFill>
            <a:round/>
            <a:headEnd/>
            <a:tailEnd type="triangle" w="med" len="med"/>
          </a:ln>
        </p:spPr>
        <p:txBody>
          <a:bodyPr/>
          <a:lstStyle/>
          <a:p>
            <a:endParaRPr lang="en-IN"/>
          </a:p>
        </p:txBody>
      </p:sp>
      <p:sp>
        <p:nvSpPr>
          <p:cNvPr id="35954" name="Line 114"/>
          <p:cNvSpPr>
            <a:spLocks noChangeShapeType="1"/>
          </p:cNvSpPr>
          <p:nvPr/>
        </p:nvSpPr>
        <p:spPr bwMode="auto">
          <a:xfrm>
            <a:off x="2209800" y="3789363"/>
            <a:ext cx="490538" cy="1152525"/>
          </a:xfrm>
          <a:prstGeom prst="line">
            <a:avLst/>
          </a:prstGeom>
          <a:noFill/>
          <a:ln w="9525">
            <a:solidFill>
              <a:schemeClr val="tx1"/>
            </a:solidFill>
            <a:round/>
            <a:headEnd/>
            <a:tailEnd type="triangle" w="med" len="med"/>
          </a:ln>
        </p:spPr>
        <p:txBody>
          <a:bodyPr/>
          <a:lstStyle/>
          <a:p>
            <a:endParaRPr lang="en-IN"/>
          </a:p>
        </p:txBody>
      </p:sp>
      <p:sp>
        <p:nvSpPr>
          <p:cNvPr id="35955" name="Line 115"/>
          <p:cNvSpPr>
            <a:spLocks noChangeShapeType="1"/>
          </p:cNvSpPr>
          <p:nvPr/>
        </p:nvSpPr>
        <p:spPr bwMode="auto">
          <a:xfrm flipH="1">
            <a:off x="4284663" y="5300663"/>
            <a:ext cx="647700" cy="0"/>
          </a:xfrm>
          <a:prstGeom prst="line">
            <a:avLst/>
          </a:prstGeom>
          <a:noFill/>
          <a:ln w="9525">
            <a:solidFill>
              <a:schemeClr val="tx1"/>
            </a:solidFill>
            <a:round/>
            <a:headEnd/>
            <a:tailEnd type="triangle" w="med" len="med"/>
          </a:ln>
        </p:spPr>
        <p:txBody>
          <a:bodyPr/>
          <a:lstStyle/>
          <a:p>
            <a:endParaRPr lang="en-IN"/>
          </a:p>
        </p:txBody>
      </p:sp>
      <p:sp>
        <p:nvSpPr>
          <p:cNvPr id="35956" name="Line 116"/>
          <p:cNvSpPr>
            <a:spLocks noChangeShapeType="1"/>
          </p:cNvSpPr>
          <p:nvPr/>
        </p:nvSpPr>
        <p:spPr bwMode="auto">
          <a:xfrm flipV="1">
            <a:off x="4495800" y="1828800"/>
            <a:ext cx="381000" cy="152400"/>
          </a:xfrm>
          <a:prstGeom prst="line">
            <a:avLst/>
          </a:prstGeom>
          <a:noFill/>
          <a:ln w="9525">
            <a:solidFill>
              <a:schemeClr val="tx1"/>
            </a:solidFill>
            <a:round/>
            <a:headEnd type="triangle" w="med" len="med"/>
            <a:tailEnd type="triangle" w="med" len="med"/>
          </a:ln>
        </p:spPr>
        <p:txBody>
          <a:bodyPr/>
          <a:lstStyle/>
          <a:p>
            <a:endParaRPr lang="en-IN"/>
          </a:p>
        </p:txBody>
      </p:sp>
      <p:sp>
        <p:nvSpPr>
          <p:cNvPr id="35957" name="Line 117"/>
          <p:cNvSpPr>
            <a:spLocks noChangeShapeType="1"/>
          </p:cNvSpPr>
          <p:nvPr/>
        </p:nvSpPr>
        <p:spPr bwMode="auto">
          <a:xfrm>
            <a:off x="4495800" y="2514600"/>
            <a:ext cx="381000" cy="228600"/>
          </a:xfrm>
          <a:prstGeom prst="line">
            <a:avLst/>
          </a:prstGeom>
          <a:noFill/>
          <a:ln w="9525">
            <a:solidFill>
              <a:schemeClr val="tx1"/>
            </a:solidFill>
            <a:round/>
            <a:headEnd type="triangle" w="med" len="med"/>
            <a:tailEnd type="triangle" w="med" len="med"/>
          </a:ln>
        </p:spPr>
        <p:txBody>
          <a:bodyPr/>
          <a:lstStyle/>
          <a:p>
            <a:endParaRPr lang="en-IN"/>
          </a:p>
        </p:txBody>
      </p:sp>
      <p:sp>
        <p:nvSpPr>
          <p:cNvPr id="35959" name="Line 119"/>
          <p:cNvSpPr>
            <a:spLocks noChangeShapeType="1"/>
          </p:cNvSpPr>
          <p:nvPr/>
        </p:nvSpPr>
        <p:spPr bwMode="auto">
          <a:xfrm>
            <a:off x="4495800" y="2895600"/>
            <a:ext cx="381000" cy="228600"/>
          </a:xfrm>
          <a:prstGeom prst="line">
            <a:avLst/>
          </a:prstGeom>
          <a:noFill/>
          <a:ln w="9525">
            <a:solidFill>
              <a:schemeClr val="tx1"/>
            </a:solidFill>
            <a:round/>
            <a:headEnd type="triangle" w="med" len="med"/>
            <a:tailEnd type="triangle" w="med" len="med"/>
          </a:ln>
        </p:spPr>
        <p:txBody>
          <a:bodyPr/>
          <a:lstStyle/>
          <a:p>
            <a:endParaRPr lang="en-IN"/>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942"/>
                                        </p:tgtEl>
                                        <p:attrNameLst>
                                          <p:attrName>style.visibility</p:attrName>
                                        </p:attrNameLst>
                                      </p:cBhvr>
                                      <p:to>
                                        <p:strVal val="visible"/>
                                      </p:to>
                                    </p:set>
                                    <p:animEffect transition="in" filter="blinds(horizontal)">
                                      <p:cBhvr>
                                        <p:cTn id="7" dur="500"/>
                                        <p:tgtEl>
                                          <p:spTgt spid="3594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5842"/>
                                        </p:tgtEl>
                                        <p:attrNameLst>
                                          <p:attrName>style.visibility</p:attrName>
                                        </p:attrNameLst>
                                      </p:cBhvr>
                                      <p:to>
                                        <p:strVal val="visible"/>
                                      </p:to>
                                    </p:set>
                                    <p:animEffect transition="in" filter="blinds(horizontal)">
                                      <p:cBhvr>
                                        <p:cTn id="10" dur="500"/>
                                        <p:tgtEl>
                                          <p:spTgt spid="35842"/>
                                        </p:tgtEl>
                                      </p:cBhvr>
                                    </p:animEffect>
                                  </p:childTnLst>
                                </p:cTn>
                              </p:par>
                              <p:par>
                                <p:cTn id="11" presetID="3" presetClass="entr" presetSubtype="10" fill="hold" nodeType="withEffect">
                                  <p:stCondLst>
                                    <p:cond delay="0"/>
                                  </p:stCondLst>
                                  <p:childTnLst>
                                    <p:set>
                                      <p:cBhvr>
                                        <p:cTn id="12" dur="1" fill="hold">
                                          <p:stCondLst>
                                            <p:cond delay="0"/>
                                          </p:stCondLst>
                                        </p:cTn>
                                        <p:tgtEl>
                                          <p:spTgt spid="35907"/>
                                        </p:tgtEl>
                                        <p:attrNameLst>
                                          <p:attrName>style.visibility</p:attrName>
                                        </p:attrNameLst>
                                      </p:cBhvr>
                                      <p:to>
                                        <p:strVal val="visible"/>
                                      </p:to>
                                    </p:set>
                                    <p:animEffect transition="in" filter="blinds(horizontal)">
                                      <p:cBhvr>
                                        <p:cTn id="13" dur="500"/>
                                        <p:tgtEl>
                                          <p:spTgt spid="3590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5943"/>
                                        </p:tgtEl>
                                        <p:attrNameLst>
                                          <p:attrName>style.visibility</p:attrName>
                                        </p:attrNameLst>
                                      </p:cBhvr>
                                      <p:to>
                                        <p:strVal val="visible"/>
                                      </p:to>
                                    </p:set>
                                    <p:animEffect transition="in" filter="blinds(horizontal)">
                                      <p:cBhvr>
                                        <p:cTn id="18" dur="500"/>
                                        <p:tgtEl>
                                          <p:spTgt spid="35943"/>
                                        </p:tgtEl>
                                      </p:cBhvr>
                                    </p:animEffect>
                                  </p:childTnLst>
                                </p:cTn>
                              </p:par>
                              <p:par>
                                <p:cTn id="19" presetID="3" presetClass="entr" presetSubtype="10" fill="hold" nodeType="withEffect">
                                  <p:stCondLst>
                                    <p:cond delay="0"/>
                                  </p:stCondLst>
                                  <p:childTnLst>
                                    <p:set>
                                      <p:cBhvr>
                                        <p:cTn id="20" dur="1" fill="hold">
                                          <p:stCondLst>
                                            <p:cond delay="0"/>
                                          </p:stCondLst>
                                        </p:cTn>
                                        <p:tgtEl>
                                          <p:spTgt spid="35906"/>
                                        </p:tgtEl>
                                        <p:attrNameLst>
                                          <p:attrName>style.visibility</p:attrName>
                                        </p:attrNameLst>
                                      </p:cBhvr>
                                      <p:to>
                                        <p:strVal val="visible"/>
                                      </p:to>
                                    </p:set>
                                    <p:animEffect transition="in" filter="blinds(horizontal)">
                                      <p:cBhvr>
                                        <p:cTn id="21" dur="500"/>
                                        <p:tgtEl>
                                          <p:spTgt spid="3590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5844"/>
                                        </p:tgtEl>
                                        <p:attrNameLst>
                                          <p:attrName>style.visibility</p:attrName>
                                        </p:attrNameLst>
                                      </p:cBhvr>
                                      <p:to>
                                        <p:strVal val="visible"/>
                                      </p:to>
                                    </p:set>
                                    <p:animEffect transition="in" filter="blinds(horizontal)">
                                      <p:cBhvr>
                                        <p:cTn id="24" dur="500"/>
                                        <p:tgtEl>
                                          <p:spTgt spid="35844"/>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5956"/>
                                        </p:tgtEl>
                                        <p:attrNameLst>
                                          <p:attrName>style.visibility</p:attrName>
                                        </p:attrNameLst>
                                      </p:cBhvr>
                                      <p:to>
                                        <p:strVal val="visible"/>
                                      </p:to>
                                    </p:set>
                                    <p:animEffect transition="in" filter="blinds(horizontal)">
                                      <p:cBhvr>
                                        <p:cTn id="27" dur="500"/>
                                        <p:tgtEl>
                                          <p:spTgt spid="3595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5905"/>
                                        </p:tgtEl>
                                        <p:attrNameLst>
                                          <p:attrName>style.visibility</p:attrName>
                                        </p:attrNameLst>
                                      </p:cBhvr>
                                      <p:to>
                                        <p:strVal val="visible"/>
                                      </p:to>
                                    </p:set>
                                    <p:animEffect transition="in" filter="blinds(horizontal)">
                                      <p:cBhvr>
                                        <p:cTn id="32" dur="500"/>
                                        <p:tgtEl>
                                          <p:spTgt spid="3590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5845"/>
                                        </p:tgtEl>
                                        <p:attrNameLst>
                                          <p:attrName>style.visibility</p:attrName>
                                        </p:attrNameLst>
                                      </p:cBhvr>
                                      <p:to>
                                        <p:strVal val="visible"/>
                                      </p:to>
                                    </p:set>
                                    <p:animEffect transition="in" filter="blinds(horizontal)">
                                      <p:cBhvr>
                                        <p:cTn id="35" dur="500"/>
                                        <p:tgtEl>
                                          <p:spTgt spid="35845"/>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5944"/>
                                        </p:tgtEl>
                                        <p:attrNameLst>
                                          <p:attrName>style.visibility</p:attrName>
                                        </p:attrNameLst>
                                      </p:cBhvr>
                                      <p:to>
                                        <p:strVal val="visible"/>
                                      </p:to>
                                    </p:set>
                                    <p:animEffect transition="in" filter="blinds(horizontal)">
                                      <p:cBhvr>
                                        <p:cTn id="38" dur="500"/>
                                        <p:tgtEl>
                                          <p:spTgt spid="35944"/>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5957"/>
                                        </p:tgtEl>
                                        <p:attrNameLst>
                                          <p:attrName>style.visibility</p:attrName>
                                        </p:attrNameLst>
                                      </p:cBhvr>
                                      <p:to>
                                        <p:strVal val="visible"/>
                                      </p:to>
                                    </p:set>
                                    <p:animEffect transition="in" filter="blinds(horizontal)">
                                      <p:cBhvr>
                                        <p:cTn id="41" dur="500"/>
                                        <p:tgtEl>
                                          <p:spTgt spid="35957"/>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5960"/>
                                        </p:tgtEl>
                                        <p:attrNameLst>
                                          <p:attrName>style.visibility</p:attrName>
                                        </p:attrNameLst>
                                      </p:cBhvr>
                                      <p:to>
                                        <p:strVal val="visible"/>
                                      </p:to>
                                    </p:set>
                                    <p:animEffect transition="in" filter="blinds(horizontal)">
                                      <p:cBhvr>
                                        <p:cTn id="46" dur="500"/>
                                        <p:tgtEl>
                                          <p:spTgt spid="35960"/>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5846"/>
                                        </p:tgtEl>
                                        <p:attrNameLst>
                                          <p:attrName>style.visibility</p:attrName>
                                        </p:attrNameLst>
                                      </p:cBhvr>
                                      <p:to>
                                        <p:strVal val="visible"/>
                                      </p:to>
                                    </p:set>
                                    <p:animEffect transition="in" filter="blinds(horizontal)">
                                      <p:cBhvr>
                                        <p:cTn id="49" dur="500"/>
                                        <p:tgtEl>
                                          <p:spTgt spid="35846"/>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5949"/>
                                        </p:tgtEl>
                                        <p:attrNameLst>
                                          <p:attrName>style.visibility</p:attrName>
                                        </p:attrNameLst>
                                      </p:cBhvr>
                                      <p:to>
                                        <p:strVal val="visible"/>
                                      </p:to>
                                    </p:set>
                                    <p:animEffect transition="in" filter="blinds(horizontal)">
                                      <p:cBhvr>
                                        <p:cTn id="52" dur="500"/>
                                        <p:tgtEl>
                                          <p:spTgt spid="3594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35959"/>
                                        </p:tgtEl>
                                        <p:attrNameLst>
                                          <p:attrName>style.visibility</p:attrName>
                                        </p:attrNameLst>
                                      </p:cBhvr>
                                      <p:to>
                                        <p:strVal val="visible"/>
                                      </p:to>
                                    </p:set>
                                    <p:animEffect transition="in" filter="blinds(horizontal)">
                                      <p:cBhvr>
                                        <p:cTn id="55" dur="500"/>
                                        <p:tgtEl>
                                          <p:spTgt spid="35959"/>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35908"/>
                                        </p:tgtEl>
                                        <p:attrNameLst>
                                          <p:attrName>style.visibility</p:attrName>
                                        </p:attrNameLst>
                                      </p:cBhvr>
                                      <p:to>
                                        <p:strVal val="visible"/>
                                      </p:to>
                                    </p:set>
                                    <p:animEffect transition="in" filter="blinds(horizontal)">
                                      <p:cBhvr>
                                        <p:cTn id="60" dur="500"/>
                                        <p:tgtEl>
                                          <p:spTgt spid="35908"/>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5847"/>
                                        </p:tgtEl>
                                        <p:attrNameLst>
                                          <p:attrName>style.visibility</p:attrName>
                                        </p:attrNameLst>
                                      </p:cBhvr>
                                      <p:to>
                                        <p:strVal val="visible"/>
                                      </p:to>
                                    </p:set>
                                    <p:animEffect transition="in" filter="blinds(horizontal)">
                                      <p:cBhvr>
                                        <p:cTn id="63" dur="500"/>
                                        <p:tgtEl>
                                          <p:spTgt spid="35847"/>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5950"/>
                                        </p:tgtEl>
                                        <p:attrNameLst>
                                          <p:attrName>style.visibility</p:attrName>
                                        </p:attrNameLst>
                                      </p:cBhvr>
                                      <p:to>
                                        <p:strVal val="visible"/>
                                      </p:to>
                                    </p:set>
                                    <p:animEffect transition="in" filter="blinds(horizontal)">
                                      <p:cBhvr>
                                        <p:cTn id="66" dur="500"/>
                                        <p:tgtEl>
                                          <p:spTgt spid="35950"/>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35923"/>
                                        </p:tgtEl>
                                        <p:attrNameLst>
                                          <p:attrName>style.visibility</p:attrName>
                                        </p:attrNameLst>
                                      </p:cBhvr>
                                      <p:to>
                                        <p:strVal val="visible"/>
                                      </p:to>
                                    </p:set>
                                    <p:animEffect transition="in" filter="blinds(horizontal)">
                                      <p:cBhvr>
                                        <p:cTn id="71" dur="500"/>
                                        <p:tgtEl>
                                          <p:spTgt spid="35923"/>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35951"/>
                                        </p:tgtEl>
                                        <p:attrNameLst>
                                          <p:attrName>style.visibility</p:attrName>
                                        </p:attrNameLst>
                                      </p:cBhvr>
                                      <p:to>
                                        <p:strVal val="visible"/>
                                      </p:to>
                                    </p:set>
                                    <p:animEffect transition="in" filter="blinds(horizontal)">
                                      <p:cBhvr>
                                        <p:cTn id="74" dur="500"/>
                                        <p:tgtEl>
                                          <p:spTgt spid="35951"/>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35860"/>
                                        </p:tgtEl>
                                        <p:attrNameLst>
                                          <p:attrName>style.visibility</p:attrName>
                                        </p:attrNameLst>
                                      </p:cBhvr>
                                      <p:to>
                                        <p:strVal val="visible"/>
                                      </p:to>
                                    </p:set>
                                    <p:animEffect transition="in" filter="blinds(horizontal)">
                                      <p:cBhvr>
                                        <p:cTn id="77" dur="500"/>
                                        <p:tgtEl>
                                          <p:spTgt spid="3586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35930"/>
                                        </p:tgtEl>
                                        <p:attrNameLst>
                                          <p:attrName>style.visibility</p:attrName>
                                        </p:attrNameLst>
                                      </p:cBhvr>
                                      <p:to>
                                        <p:strVal val="visible"/>
                                      </p:to>
                                    </p:set>
                                    <p:animEffect transition="in" filter="blinds(horizontal)">
                                      <p:cBhvr>
                                        <p:cTn id="82" dur="500"/>
                                        <p:tgtEl>
                                          <p:spTgt spid="35930"/>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35952"/>
                                        </p:tgtEl>
                                        <p:attrNameLst>
                                          <p:attrName>style.visibility</p:attrName>
                                        </p:attrNameLst>
                                      </p:cBhvr>
                                      <p:to>
                                        <p:strVal val="visible"/>
                                      </p:to>
                                    </p:set>
                                    <p:animEffect transition="in" filter="blinds(horizontal)">
                                      <p:cBhvr>
                                        <p:cTn id="85" dur="500"/>
                                        <p:tgtEl>
                                          <p:spTgt spid="35952"/>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35857"/>
                                        </p:tgtEl>
                                        <p:attrNameLst>
                                          <p:attrName>style.visibility</p:attrName>
                                        </p:attrNameLst>
                                      </p:cBhvr>
                                      <p:to>
                                        <p:strVal val="visible"/>
                                      </p:to>
                                    </p:set>
                                    <p:animEffect transition="in" filter="blinds(horizontal)">
                                      <p:cBhvr>
                                        <p:cTn id="88" dur="500"/>
                                        <p:tgtEl>
                                          <p:spTgt spid="35857"/>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35938"/>
                                        </p:tgtEl>
                                        <p:attrNameLst>
                                          <p:attrName>style.visibility</p:attrName>
                                        </p:attrNameLst>
                                      </p:cBhvr>
                                      <p:to>
                                        <p:strVal val="visible"/>
                                      </p:to>
                                    </p:set>
                                    <p:animEffect transition="in" filter="blinds(horizontal)">
                                      <p:cBhvr>
                                        <p:cTn id="93" dur="500"/>
                                        <p:tgtEl>
                                          <p:spTgt spid="35938"/>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35954"/>
                                        </p:tgtEl>
                                        <p:attrNameLst>
                                          <p:attrName>style.visibility</p:attrName>
                                        </p:attrNameLst>
                                      </p:cBhvr>
                                      <p:to>
                                        <p:strVal val="visible"/>
                                      </p:to>
                                    </p:set>
                                    <p:animEffect transition="in" filter="blinds(horizontal)">
                                      <p:cBhvr>
                                        <p:cTn id="96" dur="500"/>
                                        <p:tgtEl>
                                          <p:spTgt spid="35954"/>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35955"/>
                                        </p:tgtEl>
                                        <p:attrNameLst>
                                          <p:attrName>style.visibility</p:attrName>
                                        </p:attrNameLst>
                                      </p:cBhvr>
                                      <p:to>
                                        <p:strVal val="visible"/>
                                      </p:to>
                                    </p:set>
                                    <p:animEffect transition="in" filter="blinds(horizontal)">
                                      <p:cBhvr>
                                        <p:cTn id="99" dur="500"/>
                                        <p:tgtEl>
                                          <p:spTgt spid="35955"/>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35862"/>
                                        </p:tgtEl>
                                        <p:attrNameLst>
                                          <p:attrName>style.visibility</p:attrName>
                                        </p:attrNameLst>
                                      </p:cBhvr>
                                      <p:to>
                                        <p:strVal val="visible"/>
                                      </p:to>
                                    </p:set>
                                    <p:animEffect transition="in" filter="blinds(horizontal)">
                                      <p:cBhvr>
                                        <p:cTn id="102" dur="500"/>
                                        <p:tgtEl>
                                          <p:spTgt spid="35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P spid="35844" grpId="0" animBg="1"/>
      <p:bldP spid="35845" grpId="0" animBg="1"/>
      <p:bldP spid="35846" grpId="0" animBg="1"/>
      <p:bldP spid="35847" grpId="0" animBg="1"/>
      <p:bldP spid="35857" grpId="0" animBg="1"/>
      <p:bldP spid="35860" grpId="0" animBg="1"/>
      <p:bldP spid="35862" grpId="0" animBg="1"/>
      <p:bldP spid="35942" grpId="0" animBg="1"/>
      <p:bldP spid="35943" grpId="0" animBg="1"/>
      <p:bldP spid="35944" grpId="0" animBg="1"/>
      <p:bldP spid="35949" grpId="0" animBg="1"/>
      <p:bldP spid="35950" grpId="0" animBg="1"/>
      <p:bldP spid="35951" grpId="0" animBg="1"/>
      <p:bldP spid="35952" grpId="0" animBg="1"/>
      <p:bldP spid="35954" grpId="0" animBg="1"/>
      <p:bldP spid="35955" grpId="0" animBg="1"/>
      <p:bldP spid="35956" grpId="0" animBg="1"/>
      <p:bldP spid="35957" grpId="0" animBg="1"/>
      <p:bldP spid="3595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552" y="188640"/>
            <a:ext cx="8229600" cy="381000"/>
          </a:xfrm>
        </p:spPr>
        <p:txBody>
          <a:bodyPr>
            <a:normAutofit fontScale="90000"/>
          </a:bodyPr>
          <a:lstStyle/>
          <a:p>
            <a:pPr fontAlgn="auto">
              <a:spcAft>
                <a:spcPts val="0"/>
              </a:spcAft>
              <a:defRPr/>
            </a:pPr>
            <a:r>
              <a:rPr lang="en-US" sz="2800" dirty="0" smtClean="0"/>
              <a:t>RULES OF PROCEDURE – MOTIONS</a:t>
            </a:r>
          </a:p>
        </p:txBody>
      </p:sp>
      <p:graphicFrame>
        <p:nvGraphicFramePr>
          <p:cNvPr id="37702" name="Group 838"/>
          <p:cNvGraphicFramePr>
            <a:graphicFrameLocks noGrp="1"/>
          </p:cNvGraphicFramePr>
          <p:nvPr>
            <p:ph type="tbl" idx="1"/>
          </p:nvPr>
        </p:nvGraphicFramePr>
        <p:xfrm>
          <a:off x="468313" y="620713"/>
          <a:ext cx="8229600" cy="5197158"/>
        </p:xfrm>
        <a:graphic>
          <a:graphicData uri="http://schemas.openxmlformats.org/drawingml/2006/table">
            <a:tbl>
              <a:tblPr/>
              <a:tblGrid>
                <a:gridCol w="2135188"/>
                <a:gridCol w="4090987"/>
                <a:gridCol w="2003425"/>
              </a:tblGrid>
              <a:tr h="1460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 charset="0"/>
                          <a:cs typeface="Times New Roman" pitchFamily="1" charset="0"/>
                        </a:rPr>
                        <a:t>Motion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 charset="0"/>
                        </a:rPr>
                        <a:t>Notes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 charset="0"/>
                          <a:cs typeface="Times New Roman" pitchFamily="1" charset="0"/>
                        </a:rPr>
                        <a:t>To pass, the vote requires:</a:t>
                      </a:r>
                      <a:endParaRPr kumimoji="0" lang="en-US"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2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Motion to Set</a:t>
                      </a:r>
                      <a:r>
                        <a:rPr kumimoji="0" lang="en-US" sz="1800" b="1" i="0" u="none" strike="noStrike" cap="none" normalizeH="0" baseline="0" dirty="0" smtClean="0">
                          <a:ln>
                            <a:noFill/>
                          </a:ln>
                          <a:solidFill>
                            <a:schemeClr val="tx1"/>
                          </a:solidFill>
                          <a:effectLst/>
                          <a:latin typeface="Times New Roman" pitchFamily="1" charset="0"/>
                          <a:cs typeface="Times New Roman" pitchFamily="1" charset="0"/>
                        </a:rPr>
                        <a:t> Speaker’s Time</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Procedural motion requiring  2 speakers for and against.</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Simple Majority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 charset="0"/>
                          <a:cs typeface="Times New Roman" pitchFamily="1" charset="0"/>
                        </a:rPr>
                        <a:t>Motion to </a:t>
                      </a:r>
                      <a:r>
                        <a:rPr kumimoji="0" lang="en-US" sz="1800" b="1" i="0" u="none" strike="noStrike" cap="none" normalizeH="0" baseline="0" smtClean="0">
                          <a:ln>
                            <a:noFill/>
                          </a:ln>
                          <a:solidFill>
                            <a:schemeClr val="tx1"/>
                          </a:solidFill>
                          <a:effectLst/>
                          <a:latin typeface="Times New Roman" pitchFamily="1" charset="0"/>
                          <a:cs typeface="Times New Roman" pitchFamily="1" charset="0"/>
                        </a:rPr>
                        <a:t>Open</a:t>
                      </a:r>
                      <a:r>
                        <a:rPr kumimoji="0" lang="en-US" sz="1800" b="0" i="0" u="none" strike="noStrike" cap="none" normalizeH="0" baseline="0" smtClean="0">
                          <a:ln>
                            <a:noFill/>
                          </a:ln>
                          <a:solidFill>
                            <a:schemeClr val="tx1"/>
                          </a:solidFill>
                          <a:effectLst/>
                          <a:latin typeface="Times New Roman" pitchFamily="1" charset="0"/>
                          <a:cs typeface="Times New Roman" pitchFamily="1" charset="0"/>
                        </a:rPr>
                        <a:t> and </a:t>
                      </a:r>
                      <a:r>
                        <a:rPr kumimoji="0" lang="en-US" sz="1800" b="1" i="0" u="none" strike="noStrike" cap="none" normalizeH="0" baseline="0" smtClean="0">
                          <a:ln>
                            <a:noFill/>
                          </a:ln>
                          <a:solidFill>
                            <a:schemeClr val="tx1"/>
                          </a:solidFill>
                          <a:effectLst/>
                          <a:latin typeface="Times New Roman" pitchFamily="1" charset="0"/>
                          <a:cs typeface="Times New Roman" pitchFamily="1" charset="0"/>
                        </a:rPr>
                        <a:t>Close </a:t>
                      </a:r>
                      <a:r>
                        <a:rPr kumimoji="0" lang="en-US" sz="1800" b="0" i="0" u="none" strike="noStrike" cap="none" normalizeH="0" baseline="0" smtClean="0">
                          <a:ln>
                            <a:noFill/>
                          </a:ln>
                          <a:solidFill>
                            <a:schemeClr val="tx1"/>
                          </a:solidFill>
                          <a:effectLst/>
                          <a:latin typeface="Times New Roman" pitchFamily="1" charset="0"/>
                          <a:cs typeface="Times New Roman" pitchFamily="1" charset="0"/>
                        </a:rPr>
                        <a:t>the speakers list.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At some Model U.N. conferences, once the speakers list is closed it is closed for the remainder of the session or topic. However, at most Model U.N. conferences the speakers list can be opened and closed multiple times. Once the speakers list is exhausted, it means no one else wishes to speak, debate is over, and the committee then moves into voting procedure. </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Simple Majority</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7702"/>
                                        </p:tgtEl>
                                        <p:attrNameLst>
                                          <p:attrName>style.visibility</p:attrName>
                                        </p:attrNameLst>
                                      </p:cBhvr>
                                      <p:to>
                                        <p:strVal val="visible"/>
                                      </p:to>
                                    </p:set>
                                    <p:animEffect transition="in" filter="blinds(horizontal)">
                                      <p:cBhvr>
                                        <p:cTn id="7" dur="500"/>
                                        <p:tgtEl>
                                          <p:spTgt spid="37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19"/>
          <p:cNvSpPr>
            <a:spLocks noChangeArrowheads="1"/>
          </p:cNvSpPr>
          <p:nvPr/>
        </p:nvSpPr>
        <p:spPr bwMode="auto">
          <a:xfrm>
            <a:off x="0" y="5762625"/>
            <a:ext cx="9144000" cy="0"/>
          </a:xfrm>
          <a:prstGeom prst="rect">
            <a:avLst/>
          </a:prstGeom>
          <a:noFill/>
          <a:ln w="9525">
            <a:noFill/>
            <a:miter lim="800000"/>
            <a:headEnd/>
            <a:tailEnd/>
          </a:ln>
        </p:spPr>
        <p:txBody>
          <a:bodyPr wrap="none" anchor="ctr">
            <a:spAutoFit/>
          </a:bodyPr>
          <a:lstStyle/>
          <a:p>
            <a:endParaRPr lang="en-US"/>
          </a:p>
        </p:txBody>
      </p:sp>
      <p:graphicFrame>
        <p:nvGraphicFramePr>
          <p:cNvPr id="63676" name="Group 188"/>
          <p:cNvGraphicFramePr>
            <a:graphicFrameLocks noGrp="1"/>
          </p:cNvGraphicFramePr>
          <p:nvPr>
            <p:ph/>
          </p:nvPr>
        </p:nvGraphicFramePr>
        <p:xfrm>
          <a:off x="457200" y="838200"/>
          <a:ext cx="8229600" cy="4465003"/>
        </p:xfrm>
        <a:graphic>
          <a:graphicData uri="http://schemas.openxmlformats.org/drawingml/2006/table">
            <a:tbl>
              <a:tblPr/>
              <a:tblGrid>
                <a:gridCol w="2026568"/>
                <a:gridCol w="4393282"/>
                <a:gridCol w="1809750"/>
              </a:tblGrid>
              <a:tr h="1746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 charset="0"/>
                          <a:cs typeface="Times New Roman" pitchFamily="1" charset="0"/>
                        </a:rPr>
                        <a:t>Motion to </a:t>
                      </a:r>
                      <a:r>
                        <a:rPr kumimoji="0" lang="en-US" sz="2000" b="1" i="0" u="none" strike="noStrike" cap="none" normalizeH="0" baseline="0" dirty="0" smtClean="0">
                          <a:ln>
                            <a:noFill/>
                          </a:ln>
                          <a:solidFill>
                            <a:schemeClr val="tx1"/>
                          </a:solidFill>
                          <a:effectLst/>
                          <a:latin typeface="Times New Roman" pitchFamily="1" charset="0"/>
                          <a:cs typeface="Times New Roman" pitchFamily="1" charset="0"/>
                        </a:rPr>
                        <a:t>Suspend debate</a:t>
                      </a:r>
                      <a:endParaRPr kumimoji="0" lang="en-US" sz="2000" b="0" i="0" u="none" strike="noStrike" cap="none" normalizeH="0" baseline="0" dirty="0" smtClean="0">
                        <a:ln>
                          <a:noFill/>
                        </a:ln>
                        <a:solidFill>
                          <a:schemeClr val="tx1"/>
                        </a:solidFill>
                        <a:effectLst/>
                        <a:latin typeface="Times New Roman" pitchFamily="1" charset="0"/>
                        <a:cs typeface="Times New Roman"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 charset="0"/>
                          <a:cs typeface="Times New Roman" pitchFamily="1" charset="0"/>
                        </a:rPr>
                        <a:t>      To suspend debate for the purpose of a caucus but its use also depends upon the conference you are attending. When moving to suspend the debate, the delegate should specify time and purpose for suspension of meeting.</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 charset="0"/>
                        <a:cs typeface="Times New Roman" pitchFamily="1"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 charset="0"/>
                        <a:cs typeface="Times New Roman" pitchFamily="1"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 charset="0"/>
                          <a:cs typeface="Times New Roman" pitchFamily="1" charset="0"/>
                        </a:rPr>
                        <a:t>Simple Majority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25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 charset="0"/>
                          <a:cs typeface="Times New Roman" pitchFamily="1" charset="0"/>
                        </a:rPr>
                        <a:t>Motion to </a:t>
                      </a:r>
                      <a:r>
                        <a:rPr kumimoji="0" lang="en-US" sz="2000" b="1" i="0" u="none" strike="noStrike" cap="none" normalizeH="0" baseline="0" smtClean="0">
                          <a:ln>
                            <a:noFill/>
                          </a:ln>
                          <a:solidFill>
                            <a:schemeClr val="tx1"/>
                          </a:solidFill>
                          <a:effectLst/>
                          <a:latin typeface="Times New Roman" pitchFamily="1" charset="0"/>
                          <a:cs typeface="Times New Roman" pitchFamily="1" charset="0"/>
                        </a:rPr>
                        <a:t>Adjourn meeting</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 charset="0"/>
                          <a:cs typeface="Times New Roman" pitchFamily="1" charset="0"/>
                        </a:rPr>
                        <a:t>     To end the committee session until the next session;  commonly made to end committee session for the purpose of lunch or dinner. </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 charset="0"/>
                          <a:cs typeface="Times New Roman" pitchFamily="1" charset="0"/>
                        </a:rPr>
                        <a:t>Simple Majority</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3676"/>
                                        </p:tgtEl>
                                        <p:attrNameLst>
                                          <p:attrName>style.visibility</p:attrName>
                                        </p:attrNameLst>
                                      </p:cBhvr>
                                      <p:to>
                                        <p:strVal val="visible"/>
                                      </p:to>
                                    </p:set>
                                    <p:animEffect transition="in" filter="blinds(horizontal)">
                                      <p:cBhvr>
                                        <p:cTn id="7" dur="500"/>
                                        <p:tgtEl>
                                          <p:spTgt spid="63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77" name="Group 65"/>
          <p:cNvGraphicFramePr>
            <a:graphicFrameLocks noGrp="1"/>
          </p:cNvGraphicFramePr>
          <p:nvPr>
            <p:ph/>
          </p:nvPr>
        </p:nvGraphicFramePr>
        <p:xfrm>
          <a:off x="519113" y="300038"/>
          <a:ext cx="8229600" cy="5288632"/>
        </p:xfrm>
        <a:graphic>
          <a:graphicData uri="http://schemas.openxmlformats.org/drawingml/2006/table">
            <a:tbl>
              <a:tblPr/>
              <a:tblGrid>
                <a:gridCol w="2170584"/>
                <a:gridCol w="4223866"/>
                <a:gridCol w="1835150"/>
              </a:tblGrid>
              <a:tr h="2971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Motion to </a:t>
                      </a:r>
                      <a:r>
                        <a:rPr kumimoji="0" lang="en-US" sz="1800" b="1" i="0" u="none" strike="noStrike" cap="none" normalizeH="0" baseline="0" dirty="0" smtClean="0">
                          <a:ln>
                            <a:noFill/>
                          </a:ln>
                          <a:solidFill>
                            <a:schemeClr val="tx1"/>
                          </a:solidFill>
                          <a:effectLst/>
                          <a:latin typeface="Times New Roman" pitchFamily="1" charset="0"/>
                          <a:cs typeface="Times New Roman" pitchFamily="1" charset="0"/>
                        </a:rPr>
                        <a:t>Adjourn debate</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      Motion to put all of the work that the committee has completed on the topic in which they are discussing on hold and to table it, returning to it at later time. Requires two speakers for and against.</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 charset="0"/>
                          <a:cs typeface="Times New Roman" pitchFamily="1" charset="0"/>
                        </a:rPr>
                        <a:t>2/3 Majority</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683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 charset="0"/>
                          <a:cs typeface="Times New Roman" pitchFamily="1" charset="0"/>
                        </a:rPr>
                        <a:t>Motion to </a:t>
                      </a:r>
                      <a:r>
                        <a:rPr kumimoji="0" lang="en-US" sz="1800" b="1" i="0" u="none" strike="noStrike" cap="none" normalizeH="0" baseline="0" smtClean="0">
                          <a:ln>
                            <a:noFill/>
                          </a:ln>
                          <a:solidFill>
                            <a:schemeClr val="tx1"/>
                          </a:solidFill>
                          <a:effectLst/>
                          <a:latin typeface="Times New Roman" pitchFamily="1" charset="0"/>
                          <a:cs typeface="Times New Roman" pitchFamily="1" charset="0"/>
                        </a:rPr>
                        <a:t>Close debate</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       Motion made in order for the committee to move into voting procedure.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       Requires 2 speakers for and against.</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 charset="0"/>
                          <a:cs typeface="Times New Roman" pitchFamily="1" charset="0"/>
                        </a:rPr>
                        <a:t>2/3 Majority</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4577"/>
                                        </p:tgtEl>
                                        <p:attrNameLst>
                                          <p:attrName>style.visibility</p:attrName>
                                        </p:attrNameLst>
                                      </p:cBhvr>
                                      <p:to>
                                        <p:strVal val="visible"/>
                                      </p:to>
                                    </p:set>
                                    <p:animEffect transition="in" filter="blinds(horizontal)">
                                      <p:cBhvr>
                                        <p:cTn id="7" dur="500"/>
                                        <p:tgtEl>
                                          <p:spTgt spid="64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912" name="Group 16"/>
          <p:cNvGraphicFramePr>
            <a:graphicFrameLocks noGrp="1"/>
          </p:cNvGraphicFramePr>
          <p:nvPr>
            <p:ph type="tbl" idx="1"/>
          </p:nvPr>
        </p:nvGraphicFramePr>
        <p:xfrm>
          <a:off x="519113" y="1524000"/>
          <a:ext cx="8229600" cy="3581400"/>
        </p:xfrm>
        <a:graphic>
          <a:graphicData uri="http://schemas.openxmlformats.org/drawingml/2006/table">
            <a:tbl>
              <a:tblPr/>
              <a:tblGrid>
                <a:gridCol w="1630363"/>
                <a:gridCol w="5046662"/>
                <a:gridCol w="1552575"/>
              </a:tblGrid>
              <a:tr h="3581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 charset="0"/>
                          <a:cs typeface="Times New Roman" pitchFamily="1" charset="0"/>
                        </a:rPr>
                        <a:t>Appeal to the </a:t>
                      </a:r>
                      <a:r>
                        <a:rPr kumimoji="0" lang="en-US" sz="2200" b="1" i="0" u="none" strike="noStrike" cap="none" normalizeH="0" baseline="0" dirty="0" smtClean="0">
                          <a:ln>
                            <a:noFill/>
                          </a:ln>
                          <a:solidFill>
                            <a:schemeClr val="tx1"/>
                          </a:solidFill>
                          <a:effectLst/>
                          <a:latin typeface="Times New Roman" pitchFamily="1" charset="0"/>
                          <a:cs typeface="Times New Roman" pitchFamily="1" charset="0"/>
                        </a:rPr>
                        <a:t>Chair’s Decision</a:t>
                      </a:r>
                      <a:endParaRPr kumimoji="0" lang="en-US"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 charset="0"/>
                          <a:cs typeface="Times New Roman" pitchFamily="1" charset="0"/>
                        </a:rPr>
                        <a:t>Motion made when a delegate feels as if the chairperson has made an incorrect decision. The delegate can formally challenge the chairperson by making a motion to appeal the chairperson’s decision. This motion may be made verbally or in writing. The opposing delegate speaks and the chairperson defends his or herself before the vote.</a:t>
                      </a:r>
                      <a:endParaRPr kumimoji="0" lang="en-US"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 charset="0"/>
                          <a:cs typeface="Times New Roman" pitchFamily="1" charset="0"/>
                        </a:rPr>
                        <a:t>2/3 Majority</a:t>
                      </a:r>
                      <a:endParaRPr kumimoji="0" lang="en-US"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80912"/>
                                        </p:tgtEl>
                                        <p:attrNameLst>
                                          <p:attrName>style.visibility</p:attrName>
                                        </p:attrNameLst>
                                      </p:cBhvr>
                                      <p:to>
                                        <p:strVal val="visible"/>
                                      </p:to>
                                    </p:set>
                                    <p:animEffect transition="in" filter="blinds(horizontal)">
                                      <p:cBhvr>
                                        <p:cTn id="7" dur="500"/>
                                        <p:tgtEl>
                                          <p:spTgt spid="80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7"/>
          <p:cNvSpPr txBox="1">
            <a:spLocks noChangeArrowheads="1"/>
          </p:cNvSpPr>
          <p:nvPr/>
        </p:nvSpPr>
        <p:spPr bwMode="auto">
          <a:xfrm>
            <a:off x="228600" y="333375"/>
            <a:ext cx="8610600" cy="641350"/>
          </a:xfrm>
          <a:prstGeom prst="rect">
            <a:avLst/>
          </a:prstGeom>
          <a:noFill/>
          <a:ln w="9525">
            <a:noFill/>
            <a:miter lim="800000"/>
            <a:headEnd/>
            <a:tailEnd/>
          </a:ln>
        </p:spPr>
        <p:txBody>
          <a:bodyPr>
            <a:spAutoFit/>
          </a:bodyPr>
          <a:lstStyle/>
          <a:p>
            <a:pPr>
              <a:spcBef>
                <a:spcPct val="50000"/>
              </a:spcBef>
            </a:pPr>
            <a:r>
              <a:rPr lang="en-US" sz="3600">
                <a:latin typeface="Georgia" pitchFamily="1" charset="0"/>
                <a:cs typeface="Arial" charset="0"/>
              </a:rPr>
              <a:t>The United Nations</a:t>
            </a:r>
          </a:p>
        </p:txBody>
      </p:sp>
      <p:sp>
        <p:nvSpPr>
          <p:cNvPr id="35848" name="Text Box 8"/>
          <p:cNvSpPr txBox="1">
            <a:spLocks noChangeArrowheads="1"/>
          </p:cNvSpPr>
          <p:nvPr/>
        </p:nvSpPr>
        <p:spPr bwMode="auto">
          <a:xfrm>
            <a:off x="468313" y="984250"/>
            <a:ext cx="7848600" cy="5324475"/>
          </a:xfrm>
          <a:prstGeom prst="rect">
            <a:avLst/>
          </a:prstGeom>
          <a:noFill/>
          <a:ln w="9525">
            <a:noFill/>
            <a:miter lim="800000"/>
            <a:headEnd/>
            <a:tailEnd/>
          </a:ln>
        </p:spPr>
        <p:txBody>
          <a:bodyPr>
            <a:spAutoFit/>
          </a:bodyPr>
          <a:lstStyle/>
          <a:p>
            <a:pPr>
              <a:spcBef>
                <a:spcPct val="50000"/>
              </a:spcBef>
              <a:buFontTx/>
              <a:buChar char="•"/>
            </a:pPr>
            <a:r>
              <a:rPr lang="en-US" sz="2000">
                <a:latin typeface="Georgia" pitchFamily="1" charset="0"/>
              </a:rPr>
              <a:t>The United Nations is an international organization where representatives of countries come together to meet, discuss and resolve various problems affecting the world – from peace and security to the environment to human rights to the economy</a:t>
            </a:r>
          </a:p>
          <a:p>
            <a:pPr>
              <a:spcBef>
                <a:spcPct val="50000"/>
              </a:spcBef>
              <a:buFontTx/>
              <a:buChar char="•"/>
            </a:pPr>
            <a:r>
              <a:rPr lang="en-US" sz="2000">
                <a:latin typeface="Georgia" pitchFamily="1" charset="0"/>
              </a:rPr>
              <a:t>The UN is divided into administrative bodies like the General Assembly, the Security Council, the Economic and Social Council, the World Health Organization and UNICEF. </a:t>
            </a:r>
          </a:p>
          <a:p>
            <a:pPr>
              <a:spcBef>
                <a:spcPct val="50000"/>
              </a:spcBef>
              <a:buFontTx/>
              <a:buChar char="•"/>
            </a:pPr>
            <a:r>
              <a:rPr lang="en-US" sz="2000">
                <a:latin typeface="Georgia" pitchFamily="1" charset="0"/>
              </a:rPr>
              <a:t>These bodies are responsible for separate aspects of the overall UN agenda; for example, the Security Council is responsible for international peace and security, and the Human Rights Council looks into violations of basic human rights. </a:t>
            </a:r>
          </a:p>
          <a:p>
            <a:pPr>
              <a:spcBef>
                <a:spcPct val="50000"/>
              </a:spcBef>
              <a:buFontTx/>
              <a:buChar char="•"/>
            </a:pPr>
            <a:r>
              <a:rPr lang="en-US" sz="2000">
                <a:latin typeface="Georgia" pitchFamily="1" charset="0"/>
              </a:rPr>
              <a:t>The Secretary-General of the United Nations is its unofficial head, as well as the head of the Secretariat. The current Secretary-General is Ban Ki-moon of South Korea.</a:t>
            </a:r>
          </a:p>
          <a:p>
            <a:pPr>
              <a:spcBef>
                <a:spcPct val="50000"/>
              </a:spcBef>
            </a:pPr>
            <a:endParaRPr lang="en-US" sz="2000">
              <a:latin typeface="Georgia" pitchFamily="1"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5124">
                                            <p:txEl>
                                              <p:pRg st="0" end="0"/>
                                            </p:txEl>
                                          </p:spTgt>
                                        </p:tgtEl>
                                        <p:attrNameLst>
                                          <p:attrName>style.visibility</p:attrName>
                                        </p:attrNameLst>
                                      </p:cBhvr>
                                      <p:to>
                                        <p:strVal val="visible"/>
                                      </p:to>
                                    </p:set>
                                    <p:anim calcmode="discrete" valueType="clr">
                                      <p:cBhvr override="childStyle">
                                        <p:cTn id="7" dur="80"/>
                                        <p:tgtEl>
                                          <p:spTgt spid="512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12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iterate type="lt">
                                    <p:tmPct val="0"/>
                                  </p:iterate>
                                  <p:childTnLst>
                                    <p:set>
                                      <p:cBhvr>
                                        <p:cTn id="13" dur="1" fill="hold">
                                          <p:stCondLst>
                                            <p:cond delay="0"/>
                                          </p:stCondLst>
                                        </p:cTn>
                                        <p:tgtEl>
                                          <p:spTgt spid="35848">
                                            <p:txEl>
                                              <p:pRg st="0" end="0"/>
                                            </p:txEl>
                                          </p:spTgt>
                                        </p:tgtEl>
                                        <p:attrNameLst>
                                          <p:attrName>style.visibility</p:attrName>
                                        </p:attrNameLst>
                                      </p:cBhvr>
                                      <p:to>
                                        <p:strVal val="visible"/>
                                      </p:to>
                                    </p:set>
                                    <p:animEffect transition="in" filter="blinds(horizontal)">
                                      <p:cBhvr>
                                        <p:cTn id="14" dur="1000"/>
                                        <p:tgtEl>
                                          <p:spTgt spid="3584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iterate type="lt">
                                    <p:tmPct val="0"/>
                                  </p:iterate>
                                  <p:childTnLst>
                                    <p:set>
                                      <p:cBhvr>
                                        <p:cTn id="18" dur="1" fill="hold">
                                          <p:stCondLst>
                                            <p:cond delay="0"/>
                                          </p:stCondLst>
                                        </p:cTn>
                                        <p:tgtEl>
                                          <p:spTgt spid="35848">
                                            <p:txEl>
                                              <p:pRg st="1" end="1"/>
                                            </p:txEl>
                                          </p:spTgt>
                                        </p:tgtEl>
                                        <p:attrNameLst>
                                          <p:attrName>style.visibility</p:attrName>
                                        </p:attrNameLst>
                                      </p:cBhvr>
                                      <p:to>
                                        <p:strVal val="visible"/>
                                      </p:to>
                                    </p:set>
                                    <p:animEffect transition="in" filter="blinds(horizontal)">
                                      <p:cBhvr>
                                        <p:cTn id="19" dur="1000"/>
                                        <p:tgtEl>
                                          <p:spTgt spid="3584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iterate type="lt">
                                    <p:tmPct val="0"/>
                                  </p:iterate>
                                  <p:childTnLst>
                                    <p:set>
                                      <p:cBhvr>
                                        <p:cTn id="23" dur="1" fill="hold">
                                          <p:stCondLst>
                                            <p:cond delay="0"/>
                                          </p:stCondLst>
                                        </p:cTn>
                                        <p:tgtEl>
                                          <p:spTgt spid="35848">
                                            <p:txEl>
                                              <p:pRg st="2" end="2"/>
                                            </p:txEl>
                                          </p:spTgt>
                                        </p:tgtEl>
                                        <p:attrNameLst>
                                          <p:attrName>style.visibility</p:attrName>
                                        </p:attrNameLst>
                                      </p:cBhvr>
                                      <p:to>
                                        <p:strVal val="visible"/>
                                      </p:to>
                                    </p:set>
                                    <p:animEffect transition="in" filter="blinds(horizontal)">
                                      <p:cBhvr>
                                        <p:cTn id="24" dur="1000"/>
                                        <p:tgtEl>
                                          <p:spTgt spid="3584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iterate type="lt">
                                    <p:tmPct val="0"/>
                                  </p:iterate>
                                  <p:childTnLst>
                                    <p:set>
                                      <p:cBhvr>
                                        <p:cTn id="28" dur="1" fill="hold">
                                          <p:stCondLst>
                                            <p:cond delay="0"/>
                                          </p:stCondLst>
                                        </p:cTn>
                                        <p:tgtEl>
                                          <p:spTgt spid="35848">
                                            <p:txEl>
                                              <p:pRg st="3" end="3"/>
                                            </p:txEl>
                                          </p:spTgt>
                                        </p:tgtEl>
                                        <p:attrNameLst>
                                          <p:attrName>style.visibility</p:attrName>
                                        </p:attrNameLst>
                                      </p:cBhvr>
                                      <p:to>
                                        <p:strVal val="visible"/>
                                      </p:to>
                                    </p:set>
                                    <p:animEffect transition="in" filter="blinds(horizontal)">
                                      <p:cBhvr>
                                        <p:cTn id="29" dur="1000"/>
                                        <p:tgtEl>
                                          <p:spTgt spid="358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23528"/>
            <a:ext cx="8229600" cy="457200"/>
          </a:xfrm>
        </p:spPr>
        <p:txBody>
          <a:bodyPr>
            <a:normAutofit fontScale="90000"/>
          </a:bodyPr>
          <a:lstStyle/>
          <a:p>
            <a:pPr fontAlgn="auto">
              <a:spcAft>
                <a:spcPts val="0"/>
              </a:spcAft>
              <a:defRPr/>
            </a:pPr>
            <a:r>
              <a:rPr lang="en-US" sz="2800" dirty="0" smtClean="0"/>
              <a:t>RULES OF PROCEDURE – POINTS</a:t>
            </a:r>
          </a:p>
        </p:txBody>
      </p:sp>
      <p:graphicFrame>
        <p:nvGraphicFramePr>
          <p:cNvPr id="65583" name="Group 47"/>
          <p:cNvGraphicFramePr>
            <a:graphicFrameLocks noGrp="1"/>
          </p:cNvGraphicFramePr>
          <p:nvPr>
            <p:ph type="tbl" idx="1"/>
          </p:nvPr>
        </p:nvGraphicFramePr>
        <p:xfrm>
          <a:off x="395288" y="1628775"/>
          <a:ext cx="8382000" cy="3928040"/>
        </p:xfrm>
        <a:graphic>
          <a:graphicData uri="http://schemas.openxmlformats.org/drawingml/2006/table">
            <a:tbl>
              <a:tblPr/>
              <a:tblGrid>
                <a:gridCol w="2500313"/>
                <a:gridCol w="5881687"/>
              </a:tblGrid>
              <a:tr h="91365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 charset="0"/>
                          <a:cs typeface="Times New Roman" pitchFamily="1" charset="0"/>
                        </a:rPr>
                        <a:t>Point of Order</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 charset="0"/>
                          <a:cs typeface="Times New Roman" pitchFamily="1" charset="0"/>
                        </a:rPr>
                        <a:t>To point out a procedural or factual error.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85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 charset="0"/>
                          <a:cs typeface="Times New Roman" pitchFamily="1" charset="0"/>
                        </a:rPr>
                        <a:t>Point of </a:t>
                      </a:r>
                      <a:r>
                        <a:rPr kumimoji="0" lang="en-US" sz="2000" b="1" i="0" u="none" strike="noStrike" cap="none" normalizeH="0" baseline="0" dirty="0" smtClean="0">
                          <a:ln>
                            <a:noFill/>
                          </a:ln>
                          <a:solidFill>
                            <a:schemeClr val="tx1"/>
                          </a:solidFill>
                          <a:effectLst/>
                          <a:latin typeface="Times New Roman" pitchFamily="1" charset="0"/>
                          <a:cs typeface="Times New Roman" pitchFamily="1" charset="0"/>
                        </a:rPr>
                        <a:t>Inquiry</a:t>
                      </a:r>
                      <a:endParaRPr kumimoji="0" lang="en-US" sz="2000" b="0" i="0" u="none" strike="noStrike" cap="none" normalizeH="0" baseline="0" dirty="0" smtClean="0">
                        <a:ln>
                          <a:noFill/>
                        </a:ln>
                        <a:solidFill>
                          <a:schemeClr val="tx1"/>
                        </a:solidFill>
                        <a:effectLst/>
                        <a:latin typeface="Times New Roman" pitchFamily="1" charset="0"/>
                        <a:cs typeface="Times New Roman"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 charset="0"/>
                          <a:cs typeface="Times New Roman" pitchFamily="1" charset="0"/>
                        </a:rPr>
                        <a:t>To ask a question regarding the rules of procedure from the Executive Board.</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85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 charset="0"/>
                          <a:cs typeface="Times New Roman" pitchFamily="1" charset="0"/>
                        </a:rPr>
                        <a:t>Point of </a:t>
                      </a:r>
                      <a:r>
                        <a:rPr kumimoji="0" lang="en-US" sz="2200" b="1" i="0" u="none" strike="noStrike" cap="none" normalizeH="0" baseline="0" dirty="0" smtClean="0">
                          <a:ln>
                            <a:noFill/>
                          </a:ln>
                          <a:solidFill>
                            <a:schemeClr val="tx1"/>
                          </a:solidFill>
                          <a:effectLst/>
                          <a:latin typeface="Times New Roman" pitchFamily="1" charset="0"/>
                          <a:cs typeface="Times New Roman" pitchFamily="1" charset="0"/>
                        </a:rPr>
                        <a:t>Personal Privilege</a:t>
                      </a:r>
                      <a:endParaRPr kumimoji="0" lang="en-US" sz="2200" b="0" i="0" u="none" strike="noStrike" cap="none" normalizeH="0" baseline="0" dirty="0" smtClean="0">
                        <a:ln>
                          <a:noFill/>
                        </a:ln>
                        <a:solidFill>
                          <a:schemeClr val="tx1"/>
                        </a:solidFill>
                        <a:effectLst/>
                        <a:latin typeface="Times New Roman"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 charset="0"/>
                          <a:cs typeface="Times New Roman" pitchFamily="1" charset="0"/>
                        </a:rPr>
                        <a:t>To inform the chairperson of a physical discomfort such as inability to hear another delegates speech.</a:t>
                      </a:r>
                      <a:endParaRPr kumimoji="0" lang="en-US" sz="2200" b="0" i="0" u="none" strike="noStrike" cap="none" normalizeH="0" baseline="0" dirty="0" smtClean="0">
                        <a:ln>
                          <a:noFill/>
                        </a:ln>
                        <a:solidFill>
                          <a:schemeClr val="tx1"/>
                        </a:solidFill>
                        <a:effectLst/>
                        <a:latin typeface="Times New Roman"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855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 charset="0"/>
                          <a:cs typeface="Times New Roman" pitchFamily="1" charset="0"/>
                        </a:rPr>
                        <a:t>Point of </a:t>
                      </a:r>
                      <a:r>
                        <a:rPr kumimoji="0" lang="en-US" sz="2200" b="1" i="0" u="none" strike="noStrike" cap="none" normalizeH="0" baseline="0" dirty="0" smtClean="0">
                          <a:ln>
                            <a:noFill/>
                          </a:ln>
                          <a:solidFill>
                            <a:schemeClr val="tx1"/>
                          </a:solidFill>
                          <a:effectLst/>
                          <a:latin typeface="Times New Roman" pitchFamily="1" charset="0"/>
                          <a:cs typeface="Times New Roman" pitchFamily="1" charset="0"/>
                        </a:rPr>
                        <a:t>Information</a:t>
                      </a:r>
                      <a:endParaRPr kumimoji="0" lang="en-US" sz="2200" b="0" i="0" u="none" strike="noStrike" cap="none" normalizeH="0" baseline="0" dirty="0" smtClean="0">
                        <a:ln>
                          <a:noFill/>
                        </a:ln>
                        <a:solidFill>
                          <a:schemeClr val="tx1"/>
                        </a:solidFill>
                        <a:effectLst/>
                        <a:latin typeface="Times New Roman"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 charset="0"/>
                          <a:cs typeface="Times New Roman" pitchFamily="1" charset="0"/>
                        </a:rPr>
                        <a:t>To ask a question to a fellow delegate</a:t>
                      </a:r>
                      <a:endParaRPr kumimoji="0" lang="en-US" sz="2200" b="0" i="0" u="none" strike="noStrike" cap="none" normalizeH="0" baseline="0" dirty="0" smtClean="0">
                        <a:ln>
                          <a:noFill/>
                        </a:ln>
                        <a:solidFill>
                          <a:schemeClr val="tx1"/>
                        </a:solidFill>
                        <a:effectLst/>
                        <a:latin typeface="Times New Roman" pitchFamily="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5583"/>
                                        </p:tgtEl>
                                        <p:attrNameLst>
                                          <p:attrName>style.visibility</p:attrName>
                                        </p:attrNameLst>
                                      </p:cBhvr>
                                      <p:to>
                                        <p:strVal val="visible"/>
                                      </p:to>
                                    </p:set>
                                    <p:animEffect transition="in" filter="blinds(horizontal)">
                                      <p:cBhvr>
                                        <p:cTn id="7" dur="500"/>
                                        <p:tgtEl>
                                          <p:spTgt spid="65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07950" y="1292225"/>
            <a:ext cx="9144000" cy="1938338"/>
          </a:xfrm>
          <a:prstGeom prst="rect">
            <a:avLst/>
          </a:prstGeom>
          <a:noFill/>
          <a:ln w="9525">
            <a:noFill/>
            <a:miter lim="800000"/>
            <a:headEnd/>
            <a:tailEnd/>
          </a:ln>
        </p:spPr>
        <p:txBody>
          <a:bodyPr>
            <a:spAutoFit/>
          </a:bodyPr>
          <a:lstStyle/>
          <a:p>
            <a:r>
              <a:rPr lang="en-US" sz="2000">
                <a:solidFill>
                  <a:srgbClr val="000000"/>
                </a:solidFill>
                <a:latin typeface="Verdana" pitchFamily="1" charset="0"/>
                <a:ea typeface="Verdana" pitchFamily="1" charset="0"/>
                <a:cs typeface="Verdana" pitchFamily="1" charset="0"/>
              </a:rPr>
              <a:t>During formal debate, the staff maintains a speakers list and delegates speak in the order they are listed. At this time, delegates have an opportunity to share their views with the entire committee. Delegates make speeches, answer questions, and introduce and debate resolutions and amendments. Formal debate is important to the committee’s work. </a:t>
            </a:r>
          </a:p>
        </p:txBody>
      </p:sp>
      <p:sp>
        <p:nvSpPr>
          <p:cNvPr id="31747" name="WordArt 3"/>
          <p:cNvSpPr>
            <a:spLocks noChangeArrowheads="1" noChangeShapeType="1" noTextEdit="1"/>
          </p:cNvSpPr>
          <p:nvPr/>
        </p:nvSpPr>
        <p:spPr bwMode="auto">
          <a:xfrm>
            <a:off x="2362200" y="442913"/>
            <a:ext cx="4800600" cy="609600"/>
          </a:xfrm>
          <a:prstGeom prst="rect">
            <a:avLst/>
          </a:prstGeom>
        </p:spPr>
        <p:txBody>
          <a:bodyPr wrap="none" fromWordArt="1">
            <a:prstTxWarp prst="textPlain">
              <a:avLst>
                <a:gd name="adj" fmla="val 50000"/>
              </a:avLst>
            </a:prstTxWarp>
          </a:bodyPr>
          <a:lstStyle/>
          <a:p>
            <a:pPr algn="ctr"/>
            <a:r>
              <a:rPr lang="en-IN" sz="3600" kern="10">
                <a:ln w="9525">
                  <a:solidFill>
                    <a:schemeClr val="tx1"/>
                  </a:solidFill>
                  <a:round/>
                  <a:headEnd/>
                  <a:tailEnd/>
                </a:ln>
                <a:solidFill>
                  <a:schemeClr val="tx2"/>
                </a:solidFill>
                <a:latin typeface="Arial Black"/>
              </a:rPr>
              <a:t>Formal Debate</a:t>
            </a:r>
          </a:p>
        </p:txBody>
      </p:sp>
      <p:sp>
        <p:nvSpPr>
          <p:cNvPr id="37892" name="Text Box 6"/>
          <p:cNvSpPr txBox="1">
            <a:spLocks noChangeArrowheads="1"/>
          </p:cNvSpPr>
          <p:nvPr/>
        </p:nvSpPr>
        <p:spPr bwMode="auto">
          <a:xfrm>
            <a:off x="107950" y="3141663"/>
            <a:ext cx="9144000" cy="2682875"/>
          </a:xfrm>
          <a:prstGeom prst="rect">
            <a:avLst/>
          </a:prstGeom>
          <a:noFill/>
          <a:ln w="9525">
            <a:noFill/>
            <a:miter lim="800000"/>
            <a:headEnd/>
            <a:tailEnd/>
          </a:ln>
        </p:spPr>
        <p:txBody>
          <a:bodyPr>
            <a:spAutoFit/>
          </a:bodyPr>
          <a:lstStyle/>
          <a:p>
            <a:pPr eaLnBrk="0" hangingPunct="0">
              <a:spcBef>
                <a:spcPct val="50000"/>
              </a:spcBef>
            </a:pPr>
            <a:r>
              <a:rPr lang="en-US" sz="2000">
                <a:solidFill>
                  <a:srgbClr val="000000"/>
                </a:solidFill>
                <a:latin typeface="Verdana" pitchFamily="1" charset="0"/>
                <a:ea typeface="Verdana" pitchFamily="1" charset="0"/>
                <a:cs typeface="Verdana" pitchFamily="1" charset="0"/>
              </a:rPr>
              <a:t>The speakers list is used basically for the following purposes.</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Convey position </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Build Consensus</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Build base for resolutions</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Introduce Resolutions</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Ask for support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blinds(horizontal)">
                                      <p:cBhvr>
                                        <p:cTn id="7" dur="500"/>
                                        <p:tgtEl>
                                          <p:spTgt spid="378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7892">
                                            <p:txEl>
                                              <p:pRg st="0" end="0"/>
                                            </p:txEl>
                                          </p:spTgt>
                                        </p:tgtEl>
                                        <p:attrNameLst>
                                          <p:attrName>style.visibility</p:attrName>
                                        </p:attrNameLst>
                                      </p:cBhvr>
                                      <p:to>
                                        <p:strVal val="visible"/>
                                      </p:to>
                                    </p:set>
                                    <p:animEffect transition="in" filter="blinds(horizontal)">
                                      <p:cBhvr>
                                        <p:cTn id="12" dur="500"/>
                                        <p:tgtEl>
                                          <p:spTgt spid="37892">
                                            <p:txEl>
                                              <p:pRg st="0" end="0"/>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37892">
                                            <p:txEl>
                                              <p:pRg st="1" end="1"/>
                                            </p:txEl>
                                          </p:spTgt>
                                        </p:tgtEl>
                                        <p:attrNameLst>
                                          <p:attrName>style.visibility</p:attrName>
                                        </p:attrNameLst>
                                      </p:cBhvr>
                                      <p:to>
                                        <p:strVal val="visible"/>
                                      </p:to>
                                    </p:set>
                                    <p:animEffect transition="in" filter="blinds(horizontal)">
                                      <p:cBhvr>
                                        <p:cTn id="16" dur="500"/>
                                        <p:tgtEl>
                                          <p:spTgt spid="3789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7892">
                                            <p:txEl>
                                              <p:pRg st="2" end="2"/>
                                            </p:txEl>
                                          </p:spTgt>
                                        </p:tgtEl>
                                        <p:attrNameLst>
                                          <p:attrName>style.visibility</p:attrName>
                                        </p:attrNameLst>
                                      </p:cBhvr>
                                      <p:to>
                                        <p:strVal val="visible"/>
                                      </p:to>
                                    </p:set>
                                    <p:animEffect transition="in" filter="blinds(horizontal)">
                                      <p:cBhvr>
                                        <p:cTn id="21" dur="500"/>
                                        <p:tgtEl>
                                          <p:spTgt spid="3789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7892">
                                            <p:txEl>
                                              <p:pRg st="3" end="3"/>
                                            </p:txEl>
                                          </p:spTgt>
                                        </p:tgtEl>
                                        <p:attrNameLst>
                                          <p:attrName>style.visibility</p:attrName>
                                        </p:attrNameLst>
                                      </p:cBhvr>
                                      <p:to>
                                        <p:strVal val="visible"/>
                                      </p:to>
                                    </p:set>
                                    <p:animEffect transition="in" filter="blinds(horizontal)">
                                      <p:cBhvr>
                                        <p:cTn id="26" dur="500"/>
                                        <p:tgtEl>
                                          <p:spTgt spid="3789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7892">
                                            <p:txEl>
                                              <p:pRg st="4" end="4"/>
                                            </p:txEl>
                                          </p:spTgt>
                                        </p:tgtEl>
                                        <p:attrNameLst>
                                          <p:attrName>style.visibility</p:attrName>
                                        </p:attrNameLst>
                                      </p:cBhvr>
                                      <p:to>
                                        <p:strVal val="visible"/>
                                      </p:to>
                                    </p:set>
                                    <p:animEffect transition="in" filter="blinds(horizontal)">
                                      <p:cBhvr>
                                        <p:cTn id="31" dur="500"/>
                                        <p:tgtEl>
                                          <p:spTgt spid="3789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7892">
                                            <p:txEl>
                                              <p:pRg st="5" end="5"/>
                                            </p:txEl>
                                          </p:spTgt>
                                        </p:tgtEl>
                                        <p:attrNameLst>
                                          <p:attrName>style.visibility</p:attrName>
                                        </p:attrNameLst>
                                      </p:cBhvr>
                                      <p:to>
                                        <p:strVal val="visible"/>
                                      </p:to>
                                    </p:set>
                                    <p:animEffect transition="in" filter="blinds(horizontal)">
                                      <p:cBhvr>
                                        <p:cTn id="36"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07950" y="765175"/>
            <a:ext cx="9144000" cy="5121275"/>
          </a:xfrm>
          <a:prstGeom prst="rect">
            <a:avLst/>
          </a:prstGeom>
          <a:noFill/>
          <a:ln w="9525">
            <a:noFill/>
            <a:miter lim="800000"/>
            <a:headEnd/>
            <a:tailEnd/>
          </a:ln>
        </p:spPr>
        <p:txBody>
          <a:bodyPr>
            <a:spAutoFit/>
          </a:bodyPr>
          <a:lstStyle/>
          <a:p>
            <a:pPr eaLnBrk="0" hangingPunct="0">
              <a:spcBef>
                <a:spcPct val="50000"/>
              </a:spcBef>
              <a:buFontTx/>
              <a:buChar char="•"/>
            </a:pPr>
            <a:r>
              <a:rPr lang="en-US" sz="2200">
                <a:solidFill>
                  <a:srgbClr val="000000"/>
                </a:solidFill>
                <a:latin typeface="Verdana" pitchFamily="1" charset="0"/>
              </a:rPr>
              <a:t>The Chairperson will ask all of those delegates who would like to make a speech and be on the speakers list to raise their placards. </a:t>
            </a:r>
          </a:p>
          <a:p>
            <a:pPr eaLnBrk="0" hangingPunct="0">
              <a:spcBef>
                <a:spcPct val="50000"/>
              </a:spcBef>
              <a:buFontTx/>
              <a:buChar char="•"/>
            </a:pPr>
            <a:r>
              <a:rPr lang="en-US" sz="2200">
                <a:solidFill>
                  <a:srgbClr val="000000"/>
                </a:solidFill>
                <a:latin typeface="Verdana" pitchFamily="1" charset="0"/>
              </a:rPr>
              <a:t>The Chairperson will then choose delegates to be placed on the speakers list. </a:t>
            </a:r>
          </a:p>
          <a:p>
            <a:pPr eaLnBrk="0" hangingPunct="0">
              <a:spcBef>
                <a:spcPct val="50000"/>
              </a:spcBef>
              <a:buFontTx/>
              <a:buChar char="•"/>
            </a:pPr>
            <a:r>
              <a:rPr lang="en-US" sz="2200">
                <a:solidFill>
                  <a:srgbClr val="000000"/>
                </a:solidFill>
                <a:latin typeface="Verdana" pitchFamily="1" charset="0"/>
              </a:rPr>
              <a:t>A country can only appear on the speakers list once. </a:t>
            </a:r>
          </a:p>
          <a:p>
            <a:pPr eaLnBrk="0" hangingPunct="0">
              <a:spcBef>
                <a:spcPct val="50000"/>
              </a:spcBef>
              <a:buFontTx/>
              <a:buChar char="•"/>
            </a:pPr>
            <a:r>
              <a:rPr lang="en-US" sz="2200">
                <a:solidFill>
                  <a:srgbClr val="000000"/>
                </a:solidFill>
                <a:latin typeface="Verdana" pitchFamily="1" charset="0"/>
              </a:rPr>
              <a:t>After a country has spoken, they may be added to the speakers list again by sending a note to the Chairperson</a:t>
            </a:r>
          </a:p>
          <a:p>
            <a:pPr eaLnBrk="0" hangingPunct="0">
              <a:spcBef>
                <a:spcPct val="50000"/>
              </a:spcBef>
              <a:buFontTx/>
              <a:buChar char="•"/>
            </a:pPr>
            <a:r>
              <a:rPr lang="en-US" sz="2200">
                <a:solidFill>
                  <a:srgbClr val="000000"/>
                </a:solidFill>
                <a:latin typeface="Verdana" pitchFamily="1" charset="0"/>
              </a:rPr>
              <a:t>Speaking time is set through a motion from a delegate.</a:t>
            </a:r>
          </a:p>
          <a:p>
            <a:pPr eaLnBrk="0" hangingPunct="0">
              <a:spcBef>
                <a:spcPct val="50000"/>
              </a:spcBef>
              <a:buFontTx/>
              <a:buChar char="•"/>
            </a:pPr>
            <a:r>
              <a:rPr lang="en-US" sz="2200">
                <a:solidFill>
                  <a:srgbClr val="000000"/>
                </a:solidFill>
                <a:latin typeface="Verdana" pitchFamily="1" charset="0"/>
              </a:rPr>
              <a:t> If no motions are made, the default time is 90 seconds.</a:t>
            </a:r>
          </a:p>
          <a:p>
            <a:pPr eaLnBrk="0" hangingPunct="0">
              <a:spcBef>
                <a:spcPct val="50000"/>
              </a:spcBef>
              <a:buFontTx/>
              <a:buChar char="•"/>
            </a:pPr>
            <a:r>
              <a:rPr lang="en-US" sz="2200">
                <a:solidFill>
                  <a:srgbClr val="000000"/>
                </a:solidFill>
                <a:latin typeface="Verdana" pitchFamily="1" charset="0"/>
              </a:rPr>
              <a:t> When the committee is in formal debate, all rules of procedure are enforced </a:t>
            </a:r>
          </a:p>
        </p:txBody>
      </p:sp>
      <p:sp>
        <p:nvSpPr>
          <p:cNvPr id="32771" name="WordArt 3"/>
          <p:cNvSpPr>
            <a:spLocks noChangeArrowheads="1" noChangeShapeType="1" noTextEdit="1"/>
          </p:cNvSpPr>
          <p:nvPr/>
        </p:nvSpPr>
        <p:spPr bwMode="auto">
          <a:xfrm>
            <a:off x="2987675" y="333375"/>
            <a:ext cx="3048000" cy="381000"/>
          </a:xfrm>
          <a:prstGeom prst="rect">
            <a:avLst/>
          </a:prstGeom>
        </p:spPr>
        <p:txBody>
          <a:bodyPr wrap="none" fromWordArt="1">
            <a:prstTxWarp prst="textPlain">
              <a:avLst>
                <a:gd name="adj" fmla="val 50000"/>
              </a:avLst>
            </a:prstTxWarp>
          </a:bodyPr>
          <a:lstStyle/>
          <a:p>
            <a:pPr algn="ctr"/>
            <a:r>
              <a:rPr lang="en-IN" sz="3600" kern="10">
                <a:ln w="9525">
                  <a:solidFill>
                    <a:srgbClr val="000000"/>
                  </a:solidFill>
                  <a:round/>
                  <a:headEnd/>
                  <a:tailEnd/>
                </a:ln>
                <a:solidFill>
                  <a:schemeClr val="tx2"/>
                </a:solidFill>
                <a:latin typeface="Arial Black"/>
              </a:rPr>
              <a:t>SPEAKERS LIST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blinds(horizontal)">
                                      <p:cBhvr>
                                        <p:cTn id="7" dur="500"/>
                                        <p:tgtEl>
                                          <p:spTgt spid="389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blinds(horizontal)">
                                      <p:cBhvr>
                                        <p:cTn id="12" dur="500"/>
                                        <p:tgtEl>
                                          <p:spTgt spid="389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Effect transition="in" filter="blinds(horizontal)">
                                      <p:cBhvr>
                                        <p:cTn id="17" dur="500"/>
                                        <p:tgtEl>
                                          <p:spTgt spid="389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8914">
                                            <p:txEl>
                                              <p:pRg st="3" end="3"/>
                                            </p:txEl>
                                          </p:spTgt>
                                        </p:tgtEl>
                                        <p:attrNameLst>
                                          <p:attrName>style.visibility</p:attrName>
                                        </p:attrNameLst>
                                      </p:cBhvr>
                                      <p:to>
                                        <p:strVal val="visible"/>
                                      </p:to>
                                    </p:set>
                                    <p:animEffect transition="in" filter="blinds(horizontal)">
                                      <p:cBhvr>
                                        <p:cTn id="22" dur="500"/>
                                        <p:tgtEl>
                                          <p:spTgt spid="389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8914">
                                            <p:txEl>
                                              <p:pRg st="4" end="4"/>
                                            </p:txEl>
                                          </p:spTgt>
                                        </p:tgtEl>
                                        <p:attrNameLst>
                                          <p:attrName>style.visibility</p:attrName>
                                        </p:attrNameLst>
                                      </p:cBhvr>
                                      <p:to>
                                        <p:strVal val="visible"/>
                                      </p:to>
                                    </p:set>
                                    <p:animEffect transition="in" filter="blinds(horizontal)">
                                      <p:cBhvr>
                                        <p:cTn id="27" dur="500"/>
                                        <p:tgtEl>
                                          <p:spTgt spid="389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8914">
                                            <p:txEl>
                                              <p:pRg st="5" end="5"/>
                                            </p:txEl>
                                          </p:spTgt>
                                        </p:tgtEl>
                                        <p:attrNameLst>
                                          <p:attrName>style.visibility</p:attrName>
                                        </p:attrNameLst>
                                      </p:cBhvr>
                                      <p:to>
                                        <p:strVal val="visible"/>
                                      </p:to>
                                    </p:set>
                                    <p:animEffect transition="in" filter="blinds(horizontal)">
                                      <p:cBhvr>
                                        <p:cTn id="32" dur="500"/>
                                        <p:tgtEl>
                                          <p:spTgt spid="389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8914">
                                            <p:txEl>
                                              <p:pRg st="6" end="6"/>
                                            </p:txEl>
                                          </p:spTgt>
                                        </p:tgtEl>
                                        <p:attrNameLst>
                                          <p:attrName>style.visibility</p:attrName>
                                        </p:attrNameLst>
                                      </p:cBhvr>
                                      <p:to>
                                        <p:strVal val="visible"/>
                                      </p:to>
                                    </p:set>
                                    <p:animEffect transition="in" filter="blinds(horizontal)">
                                      <p:cBhvr>
                                        <p:cTn id="37" dur="500"/>
                                        <p:tgtEl>
                                          <p:spTgt spid="389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179388" y="2133600"/>
            <a:ext cx="8763000" cy="3602038"/>
          </a:xfrm>
        </p:spPr>
        <p:txBody>
          <a:bodyPr/>
          <a:lstStyle/>
          <a:p>
            <a:pPr>
              <a:lnSpc>
                <a:spcPct val="80000"/>
              </a:lnSpc>
            </a:pPr>
            <a:r>
              <a:rPr lang="en-US" sz="2200" smtClean="0"/>
              <a:t>After the delegate has completed his/her speaker’s list speech, they may have time left over which can be used for yields.</a:t>
            </a:r>
          </a:p>
          <a:p>
            <a:pPr>
              <a:lnSpc>
                <a:spcPct val="80000"/>
              </a:lnSpc>
              <a:buFont typeface="Wingdings 3" pitchFamily="18" charset="2"/>
              <a:buNone/>
            </a:pPr>
            <a:endParaRPr lang="en-US" sz="2200" smtClean="0"/>
          </a:p>
          <a:p>
            <a:pPr>
              <a:lnSpc>
                <a:spcPct val="80000"/>
              </a:lnSpc>
              <a:buFont typeface="Wingdings 3" pitchFamily="18" charset="2"/>
              <a:buNone/>
            </a:pPr>
            <a:endParaRPr lang="en-US" sz="2200" smtClean="0"/>
          </a:p>
          <a:p>
            <a:pPr>
              <a:lnSpc>
                <a:spcPct val="80000"/>
              </a:lnSpc>
            </a:pPr>
            <a:r>
              <a:rPr lang="en-US" sz="2200" smtClean="0"/>
              <a:t>There are three types of yields: </a:t>
            </a:r>
          </a:p>
          <a:p>
            <a:pPr lvl="1">
              <a:lnSpc>
                <a:spcPct val="80000"/>
              </a:lnSpc>
            </a:pPr>
            <a:r>
              <a:rPr lang="en-US" sz="2200" u="sng" smtClean="0"/>
              <a:t>Yield to another delegate</a:t>
            </a:r>
            <a:r>
              <a:rPr lang="en-US" sz="2200" smtClean="0"/>
              <a:t>:</a:t>
            </a:r>
          </a:p>
          <a:p>
            <a:pPr lvl="1">
              <a:lnSpc>
                <a:spcPct val="80000"/>
              </a:lnSpc>
            </a:pPr>
            <a:r>
              <a:rPr lang="en-US" sz="2200" u="sng" smtClean="0"/>
              <a:t>Yield to Points of Information:</a:t>
            </a:r>
            <a:endParaRPr lang="en-US" sz="2200" smtClean="0"/>
          </a:p>
          <a:p>
            <a:pPr lvl="1">
              <a:lnSpc>
                <a:spcPct val="80000"/>
              </a:lnSpc>
            </a:pPr>
            <a:r>
              <a:rPr lang="en-US" sz="2200" u="sng" smtClean="0"/>
              <a:t>Yield to the Chair:</a:t>
            </a:r>
            <a:endParaRPr lang="en-US" sz="2200" smtClean="0"/>
          </a:p>
        </p:txBody>
      </p:sp>
      <p:sp>
        <p:nvSpPr>
          <p:cNvPr id="29698" name="Rectangle 2"/>
          <p:cNvSpPr>
            <a:spLocks noGrp="1" noChangeArrowheads="1"/>
          </p:cNvSpPr>
          <p:nvPr>
            <p:ph type="title"/>
          </p:nvPr>
        </p:nvSpPr>
        <p:spPr>
          <a:xfrm>
            <a:off x="467544" y="836712"/>
            <a:ext cx="8229600" cy="685800"/>
          </a:xfrm>
        </p:spPr>
        <p:txBody>
          <a:bodyPr>
            <a:normAutofit fontScale="90000"/>
          </a:bodyPr>
          <a:lstStyle/>
          <a:p>
            <a:pPr algn="ctr" fontAlgn="auto">
              <a:spcAft>
                <a:spcPts val="0"/>
              </a:spcAft>
              <a:defRPr/>
            </a:pPr>
            <a:r>
              <a:rPr lang="en-US" sz="4000" dirty="0" smtClean="0">
                <a:latin typeface="Arial Black" pitchFamily="34" charset="0"/>
              </a:rPr>
              <a:t>Yields in formal debate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blinds(horizontal)">
                                      <p:cBhvr>
                                        <p:cTn id="7" dur="500"/>
                                        <p:tgtEl>
                                          <p:spTgt spid="849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4995">
                                            <p:txEl>
                                              <p:pRg st="3" end="3"/>
                                            </p:txEl>
                                          </p:spTgt>
                                        </p:tgtEl>
                                        <p:attrNameLst>
                                          <p:attrName>style.visibility</p:attrName>
                                        </p:attrNameLst>
                                      </p:cBhvr>
                                      <p:to>
                                        <p:strVal val="visible"/>
                                      </p:to>
                                    </p:set>
                                    <p:animEffect transition="in" filter="blinds(horizontal)">
                                      <p:cBhvr>
                                        <p:cTn id="12" dur="500"/>
                                        <p:tgtEl>
                                          <p:spTgt spid="8499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4995">
                                            <p:txEl>
                                              <p:pRg st="4" end="4"/>
                                            </p:txEl>
                                          </p:spTgt>
                                        </p:tgtEl>
                                        <p:attrNameLst>
                                          <p:attrName>style.visibility</p:attrName>
                                        </p:attrNameLst>
                                      </p:cBhvr>
                                      <p:to>
                                        <p:strVal val="visible"/>
                                      </p:to>
                                    </p:set>
                                    <p:animEffect transition="in" filter="blinds(horizontal)">
                                      <p:cBhvr>
                                        <p:cTn id="17" dur="500"/>
                                        <p:tgtEl>
                                          <p:spTgt spid="849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4995">
                                            <p:txEl>
                                              <p:pRg st="5" end="5"/>
                                            </p:txEl>
                                          </p:spTgt>
                                        </p:tgtEl>
                                        <p:attrNameLst>
                                          <p:attrName>style.visibility</p:attrName>
                                        </p:attrNameLst>
                                      </p:cBhvr>
                                      <p:to>
                                        <p:strVal val="visible"/>
                                      </p:to>
                                    </p:set>
                                    <p:animEffect transition="in" filter="blinds(horizontal)">
                                      <p:cBhvr>
                                        <p:cTn id="22" dur="500"/>
                                        <p:tgtEl>
                                          <p:spTgt spid="8499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4995">
                                            <p:txEl>
                                              <p:pRg st="6" end="6"/>
                                            </p:txEl>
                                          </p:spTgt>
                                        </p:tgtEl>
                                        <p:attrNameLst>
                                          <p:attrName>style.visibility</p:attrName>
                                        </p:attrNameLst>
                                      </p:cBhvr>
                                      <p:to>
                                        <p:strVal val="visible"/>
                                      </p:to>
                                    </p:set>
                                    <p:animEffect transition="in" filter="blinds(horizontal)">
                                      <p:cBhvr>
                                        <p:cTn id="27" dur="500"/>
                                        <p:tgtEl>
                                          <p:spTgt spid="849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0" y="1295400"/>
            <a:ext cx="9144000" cy="4516438"/>
          </a:xfrm>
          <a:prstGeom prst="rect">
            <a:avLst/>
          </a:prstGeom>
          <a:noFill/>
          <a:ln w="9525">
            <a:noFill/>
            <a:miter lim="800000"/>
            <a:headEnd/>
            <a:tailEnd/>
          </a:ln>
        </p:spPr>
        <p:txBody>
          <a:bodyPr>
            <a:spAutoFit/>
          </a:bodyPr>
          <a:lstStyle/>
          <a:p>
            <a:pPr marL="342900" indent="-342900" eaLnBrk="0" hangingPunct="0">
              <a:buFontTx/>
              <a:buAutoNum type="arabicPeriod"/>
            </a:pPr>
            <a:r>
              <a:rPr lang="en-US" dirty="0">
                <a:solidFill>
                  <a:srgbClr val="000000"/>
                </a:solidFill>
                <a:latin typeface="Verdana" pitchFamily="1" charset="0"/>
              </a:rPr>
              <a:t>When the session begins, speeches focus on stating country positions </a:t>
            </a:r>
            <a:r>
              <a:rPr lang="en-US" sz="2000" dirty="0">
                <a:solidFill>
                  <a:srgbClr val="000000"/>
                </a:solidFill>
                <a:latin typeface="Verdana" pitchFamily="1" charset="0"/>
              </a:rPr>
              <a:t>and</a:t>
            </a:r>
            <a:r>
              <a:rPr lang="en-US" dirty="0">
                <a:solidFill>
                  <a:srgbClr val="000000"/>
                </a:solidFill>
                <a:latin typeface="Verdana" pitchFamily="1" charset="0"/>
              </a:rPr>
              <a:t> offering recommendations for action.</a:t>
            </a:r>
          </a:p>
          <a:p>
            <a:pPr marL="342900" indent="-342900" eaLnBrk="0" hangingPunct="0">
              <a:buFontTx/>
              <a:buAutoNum type="arabicPeriod"/>
            </a:pPr>
            <a:endParaRPr lang="en-US" dirty="0">
              <a:solidFill>
                <a:srgbClr val="000000"/>
              </a:solidFill>
              <a:latin typeface="Verdana" pitchFamily="1" charset="0"/>
            </a:endParaRPr>
          </a:p>
          <a:p>
            <a:pPr marL="342900" indent="-342900" eaLnBrk="0" hangingPunct="0">
              <a:buFontTx/>
              <a:buAutoNum type="arabicPeriod"/>
            </a:pPr>
            <a:r>
              <a:rPr lang="en-US" dirty="0">
                <a:solidFill>
                  <a:srgbClr val="000000"/>
                </a:solidFill>
                <a:latin typeface="Verdana" pitchFamily="1" charset="0"/>
              </a:rPr>
              <a:t>After blocs have met, speeches focus on describing bloc positions to the entire body.</a:t>
            </a:r>
          </a:p>
          <a:p>
            <a:pPr marL="342900" indent="-342900" eaLnBrk="0" hangingPunct="0">
              <a:buFontTx/>
              <a:buAutoNum type="arabicPeriod"/>
            </a:pPr>
            <a:endParaRPr lang="en-US" dirty="0">
              <a:solidFill>
                <a:srgbClr val="000000"/>
              </a:solidFill>
              <a:latin typeface="Verdana" pitchFamily="1" charset="0"/>
            </a:endParaRPr>
          </a:p>
          <a:p>
            <a:pPr marL="342900" indent="-342900" eaLnBrk="0" hangingPunct="0">
              <a:buFontTx/>
              <a:buAutoNum type="arabicPeriod"/>
            </a:pPr>
            <a:r>
              <a:rPr lang="en-US" dirty="0">
                <a:solidFill>
                  <a:srgbClr val="000000"/>
                </a:solidFill>
                <a:latin typeface="Verdana" pitchFamily="1" charset="0"/>
              </a:rPr>
              <a:t>Delegates now make statements describing their draft resolutions to the committee.</a:t>
            </a:r>
          </a:p>
          <a:p>
            <a:pPr marL="342900" indent="-342900" eaLnBrk="0" hangingPunct="0">
              <a:buFontTx/>
              <a:buAutoNum type="arabicPeriod"/>
            </a:pPr>
            <a:endParaRPr lang="en-US" dirty="0">
              <a:solidFill>
                <a:srgbClr val="000000"/>
              </a:solidFill>
              <a:latin typeface="Verdana" pitchFamily="1" charset="0"/>
            </a:endParaRPr>
          </a:p>
          <a:p>
            <a:pPr marL="342900" indent="-342900" eaLnBrk="0" hangingPunct="0">
              <a:buFontTx/>
              <a:buAutoNum type="arabicPeriod"/>
            </a:pPr>
            <a:r>
              <a:rPr lang="en-US" dirty="0">
                <a:solidFill>
                  <a:srgbClr val="000000"/>
                </a:solidFill>
                <a:latin typeface="Verdana" pitchFamily="1" charset="0"/>
              </a:rPr>
              <a:t>Delegates try to garner more support through formal speeches and invite others to offer their ideas.</a:t>
            </a:r>
          </a:p>
          <a:p>
            <a:pPr marL="342900" indent="-342900" eaLnBrk="0" hangingPunct="0">
              <a:buFontTx/>
              <a:buAutoNum type="arabicPeriod"/>
            </a:pPr>
            <a:endParaRPr lang="en-US" dirty="0">
              <a:solidFill>
                <a:srgbClr val="000000"/>
              </a:solidFill>
              <a:latin typeface="Verdana" pitchFamily="1" charset="0"/>
            </a:endParaRPr>
          </a:p>
          <a:p>
            <a:pPr marL="342900" indent="-342900" eaLnBrk="0" hangingPunct="0">
              <a:buFontTx/>
              <a:buAutoNum type="arabicPeriod"/>
            </a:pPr>
            <a:r>
              <a:rPr lang="en-US" dirty="0">
                <a:solidFill>
                  <a:srgbClr val="000000"/>
                </a:solidFill>
                <a:latin typeface="Verdana" pitchFamily="1" charset="0"/>
              </a:rPr>
              <a:t>Delegates make statements supporting or disagreeing with specific draft resolutions.</a:t>
            </a:r>
          </a:p>
          <a:p>
            <a:pPr marL="342900" indent="-342900" eaLnBrk="0" hangingPunct="0">
              <a:buFontTx/>
              <a:buAutoNum type="arabicPeriod"/>
            </a:pPr>
            <a:endParaRPr lang="en-US" dirty="0">
              <a:solidFill>
                <a:srgbClr val="000000"/>
              </a:solidFill>
              <a:latin typeface="Verdana" pitchFamily="1" charset="0"/>
            </a:endParaRPr>
          </a:p>
          <a:p>
            <a:pPr marL="342900" indent="-342900" eaLnBrk="0" hangingPunct="0">
              <a:buFontTx/>
              <a:buAutoNum type="arabicPeriod"/>
            </a:pPr>
            <a:r>
              <a:rPr lang="en-US" dirty="0">
                <a:solidFill>
                  <a:srgbClr val="000000"/>
                </a:solidFill>
                <a:latin typeface="Verdana" pitchFamily="1" charset="0"/>
              </a:rPr>
              <a:t>Delegates state any amendments they have created.</a:t>
            </a:r>
          </a:p>
        </p:txBody>
      </p:sp>
      <p:sp>
        <p:nvSpPr>
          <p:cNvPr id="34819" name="WordArt 5"/>
          <p:cNvSpPr>
            <a:spLocks noChangeArrowheads="1" noChangeShapeType="1" noTextEdit="1"/>
          </p:cNvSpPr>
          <p:nvPr/>
        </p:nvSpPr>
        <p:spPr bwMode="auto">
          <a:xfrm>
            <a:off x="1676400" y="381000"/>
            <a:ext cx="5753100" cy="647700"/>
          </a:xfrm>
          <a:prstGeom prst="rect">
            <a:avLst/>
          </a:prstGeom>
        </p:spPr>
        <p:txBody>
          <a:bodyPr wrap="none" fromWordArt="1">
            <a:prstTxWarp prst="textPlain">
              <a:avLst>
                <a:gd name="adj" fmla="val 50000"/>
              </a:avLst>
            </a:prstTxWarp>
          </a:bodyPr>
          <a:lstStyle/>
          <a:p>
            <a:pPr algn="ctr"/>
            <a:r>
              <a:rPr lang="en-IN" sz="3600" kern="10" dirty="0">
                <a:ln w="9525">
                  <a:solidFill>
                    <a:srgbClr val="000000"/>
                  </a:solidFill>
                  <a:round/>
                  <a:headEnd/>
                  <a:tailEnd/>
                </a:ln>
                <a:solidFill>
                  <a:schemeClr val="tx2"/>
                </a:solidFill>
                <a:latin typeface="Arial Black"/>
              </a:rPr>
              <a:t>Variations in Speeches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Effect transition="in" filter="blinds(horizontal)">
                                      <p:cBhvr>
                                        <p:cTn id="7" dur="500"/>
                                        <p:tgtEl>
                                          <p:spTgt spid="614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42">
                                            <p:txEl>
                                              <p:pRg st="2" end="2"/>
                                            </p:txEl>
                                          </p:spTgt>
                                        </p:tgtEl>
                                        <p:attrNameLst>
                                          <p:attrName>style.visibility</p:attrName>
                                        </p:attrNameLst>
                                      </p:cBhvr>
                                      <p:to>
                                        <p:strVal val="visible"/>
                                      </p:to>
                                    </p:set>
                                    <p:animEffect transition="in" filter="blinds(horizontal)">
                                      <p:cBhvr>
                                        <p:cTn id="12" dur="500"/>
                                        <p:tgtEl>
                                          <p:spTgt spid="614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42">
                                            <p:txEl>
                                              <p:pRg st="4" end="4"/>
                                            </p:txEl>
                                          </p:spTgt>
                                        </p:tgtEl>
                                        <p:attrNameLst>
                                          <p:attrName>style.visibility</p:attrName>
                                        </p:attrNameLst>
                                      </p:cBhvr>
                                      <p:to>
                                        <p:strVal val="visible"/>
                                      </p:to>
                                    </p:set>
                                    <p:animEffect transition="in" filter="blinds(horizontal)">
                                      <p:cBhvr>
                                        <p:cTn id="17" dur="500"/>
                                        <p:tgtEl>
                                          <p:spTgt spid="6144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442">
                                            <p:txEl>
                                              <p:pRg st="6" end="6"/>
                                            </p:txEl>
                                          </p:spTgt>
                                        </p:tgtEl>
                                        <p:attrNameLst>
                                          <p:attrName>style.visibility</p:attrName>
                                        </p:attrNameLst>
                                      </p:cBhvr>
                                      <p:to>
                                        <p:strVal val="visible"/>
                                      </p:to>
                                    </p:set>
                                    <p:animEffect transition="in" filter="blinds(horizontal)">
                                      <p:cBhvr>
                                        <p:cTn id="22" dur="500"/>
                                        <p:tgtEl>
                                          <p:spTgt spid="6144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1442">
                                            <p:txEl>
                                              <p:pRg st="8" end="8"/>
                                            </p:txEl>
                                          </p:spTgt>
                                        </p:tgtEl>
                                        <p:attrNameLst>
                                          <p:attrName>style.visibility</p:attrName>
                                        </p:attrNameLst>
                                      </p:cBhvr>
                                      <p:to>
                                        <p:strVal val="visible"/>
                                      </p:to>
                                    </p:set>
                                    <p:animEffect transition="in" filter="blinds(horizontal)">
                                      <p:cBhvr>
                                        <p:cTn id="27" dur="500"/>
                                        <p:tgtEl>
                                          <p:spTgt spid="6144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1442">
                                            <p:txEl>
                                              <p:pRg st="10" end="10"/>
                                            </p:txEl>
                                          </p:spTgt>
                                        </p:tgtEl>
                                        <p:attrNameLst>
                                          <p:attrName>style.visibility</p:attrName>
                                        </p:attrNameLst>
                                      </p:cBhvr>
                                      <p:to>
                                        <p:strVal val="visible"/>
                                      </p:to>
                                    </p:set>
                                    <p:animEffect transition="in" filter="blinds(horizontal)">
                                      <p:cBhvr>
                                        <p:cTn id="32" dur="500"/>
                                        <p:tgtEl>
                                          <p:spTgt spid="6144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Text Box 5"/>
          <p:cNvSpPr txBox="1">
            <a:spLocks noChangeArrowheads="1"/>
          </p:cNvSpPr>
          <p:nvPr/>
        </p:nvSpPr>
        <p:spPr bwMode="auto">
          <a:xfrm>
            <a:off x="1857356" y="2351087"/>
            <a:ext cx="5562600" cy="1006475"/>
          </a:xfrm>
          <a:prstGeom prst="rect">
            <a:avLst/>
          </a:prstGeom>
          <a:noFill/>
          <a:ln w="9525">
            <a:noFill/>
            <a:miter lim="800000"/>
            <a:headEnd/>
            <a:tailEnd/>
          </a:ln>
        </p:spPr>
        <p:txBody>
          <a:bodyPr>
            <a:spAutoFit/>
          </a:bodyPr>
          <a:lstStyle/>
          <a:p>
            <a:pPr algn="ctr">
              <a:spcBef>
                <a:spcPct val="50000"/>
              </a:spcBef>
            </a:pPr>
            <a:r>
              <a:rPr lang="en-US" sz="6000" b="1" dirty="0"/>
              <a:t>CAUCUSING</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51205">
                                            <p:txEl>
                                              <p:pRg st="0" end="0"/>
                                            </p:txEl>
                                          </p:spTgt>
                                        </p:tgtEl>
                                        <p:attrNameLst>
                                          <p:attrName>style.visibility</p:attrName>
                                        </p:attrNameLst>
                                      </p:cBhvr>
                                      <p:to>
                                        <p:strVal val="visible"/>
                                      </p:to>
                                    </p:set>
                                    <p:anim calcmode="discrete" valueType="clr">
                                      <p:cBhvr override="childStyle">
                                        <p:cTn id="7" dur="80"/>
                                        <p:tgtEl>
                                          <p:spTgt spid="5120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0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120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ChangeArrowheads="1"/>
          </p:cNvSpPr>
          <p:nvPr/>
        </p:nvSpPr>
        <p:spPr bwMode="auto">
          <a:xfrm>
            <a:off x="0" y="0"/>
            <a:ext cx="9144000" cy="0"/>
          </a:xfrm>
          <a:prstGeom prst="rect">
            <a:avLst/>
          </a:prstGeom>
          <a:noFill/>
          <a:ln w="9525">
            <a:noFill/>
            <a:miter lim="800000"/>
            <a:headEnd/>
            <a:tailEnd/>
          </a:ln>
        </p:spPr>
        <p:txBody>
          <a:bodyPr wrap="none" lIns="357075" tIns="0" rIns="0" bIns="0" anchor="ctr">
            <a:spAutoFit/>
          </a:bodyPr>
          <a:lstStyle/>
          <a:p>
            <a:endParaRPr lang="en-IN"/>
          </a:p>
        </p:txBody>
      </p:sp>
      <p:sp>
        <p:nvSpPr>
          <p:cNvPr id="36867" name="Text Box 6"/>
          <p:cNvSpPr txBox="1">
            <a:spLocks noChangeArrowheads="1"/>
          </p:cNvSpPr>
          <p:nvPr/>
        </p:nvSpPr>
        <p:spPr bwMode="auto">
          <a:xfrm>
            <a:off x="685800" y="685800"/>
            <a:ext cx="7848600" cy="366713"/>
          </a:xfrm>
          <a:prstGeom prst="rect">
            <a:avLst/>
          </a:prstGeom>
          <a:noFill/>
          <a:ln w="9525">
            <a:noFill/>
            <a:miter lim="800000"/>
            <a:headEnd/>
            <a:tailEnd/>
          </a:ln>
        </p:spPr>
        <p:txBody>
          <a:bodyPr>
            <a:spAutoFit/>
          </a:bodyPr>
          <a:lstStyle/>
          <a:p>
            <a:pPr>
              <a:spcBef>
                <a:spcPct val="50000"/>
              </a:spcBef>
            </a:pPr>
            <a:endParaRPr lang="en-IN"/>
          </a:p>
        </p:txBody>
      </p:sp>
      <p:sp>
        <p:nvSpPr>
          <p:cNvPr id="36868" name="Rectangle 7"/>
          <p:cNvSpPr>
            <a:spLocks noChangeArrowheads="1"/>
          </p:cNvSpPr>
          <p:nvPr/>
        </p:nvSpPr>
        <p:spPr bwMode="auto">
          <a:xfrm>
            <a:off x="0" y="0"/>
            <a:ext cx="9144000" cy="0"/>
          </a:xfrm>
          <a:prstGeom prst="rect">
            <a:avLst/>
          </a:prstGeom>
          <a:noFill/>
          <a:ln w="9525">
            <a:noFill/>
            <a:miter lim="800000"/>
            <a:headEnd/>
            <a:tailEnd/>
          </a:ln>
        </p:spPr>
        <p:txBody>
          <a:bodyPr wrap="none" lIns="357075" tIns="0" rIns="0" bIns="0" anchor="ctr">
            <a:spAutoFit/>
          </a:bodyPr>
          <a:lstStyle/>
          <a:p>
            <a:endParaRPr lang="en-IN"/>
          </a:p>
        </p:txBody>
      </p:sp>
      <p:sp>
        <p:nvSpPr>
          <p:cNvPr id="36869" name="Rectangle 9"/>
          <p:cNvSpPr>
            <a:spLocks noChangeArrowheads="1"/>
          </p:cNvSpPr>
          <p:nvPr/>
        </p:nvSpPr>
        <p:spPr bwMode="auto">
          <a:xfrm>
            <a:off x="0" y="0"/>
            <a:ext cx="9144000" cy="0"/>
          </a:xfrm>
          <a:prstGeom prst="rect">
            <a:avLst/>
          </a:prstGeom>
          <a:noFill/>
          <a:ln w="9525">
            <a:noFill/>
            <a:miter lim="800000"/>
            <a:headEnd/>
            <a:tailEnd/>
          </a:ln>
        </p:spPr>
        <p:txBody>
          <a:bodyPr wrap="none" lIns="357075" tIns="0" rIns="0" bIns="0" anchor="ctr">
            <a:spAutoFit/>
          </a:bodyPr>
          <a:lstStyle/>
          <a:p>
            <a:endParaRPr lang="en-IN"/>
          </a:p>
        </p:txBody>
      </p:sp>
      <p:sp>
        <p:nvSpPr>
          <p:cNvPr id="36870" name="Rectangle 10"/>
          <p:cNvSpPr>
            <a:spLocks noChangeArrowheads="1"/>
          </p:cNvSpPr>
          <p:nvPr/>
        </p:nvSpPr>
        <p:spPr bwMode="auto">
          <a:xfrm>
            <a:off x="0" y="3429000"/>
            <a:ext cx="9144000" cy="0"/>
          </a:xfrm>
          <a:prstGeom prst="rect">
            <a:avLst/>
          </a:prstGeom>
          <a:noFill/>
          <a:ln w="9525">
            <a:noFill/>
            <a:miter lim="800000"/>
            <a:headEnd/>
            <a:tailEnd/>
          </a:ln>
        </p:spPr>
        <p:txBody>
          <a:bodyPr wrap="none" lIns="357075" tIns="0" rIns="0" bIns="0" anchor="ctr">
            <a:spAutoFit/>
          </a:bodyPr>
          <a:lstStyle/>
          <a:p>
            <a:endParaRPr lang="en-IN"/>
          </a:p>
        </p:txBody>
      </p:sp>
      <p:sp>
        <p:nvSpPr>
          <p:cNvPr id="36871" name="Rectangle 12"/>
          <p:cNvSpPr>
            <a:spLocks noChangeArrowheads="1"/>
          </p:cNvSpPr>
          <p:nvPr/>
        </p:nvSpPr>
        <p:spPr bwMode="auto">
          <a:xfrm>
            <a:off x="0" y="0"/>
            <a:ext cx="9144000" cy="0"/>
          </a:xfrm>
          <a:prstGeom prst="rect">
            <a:avLst/>
          </a:prstGeom>
          <a:noFill/>
          <a:ln w="9525">
            <a:noFill/>
            <a:miter lim="800000"/>
            <a:headEnd/>
            <a:tailEnd/>
          </a:ln>
        </p:spPr>
        <p:txBody>
          <a:bodyPr wrap="none" lIns="357075" tIns="0" rIns="0" bIns="0" anchor="ctr">
            <a:spAutoFit/>
          </a:bodyPr>
          <a:lstStyle/>
          <a:p>
            <a:endParaRPr lang="en-IN"/>
          </a:p>
        </p:txBody>
      </p:sp>
      <p:sp>
        <p:nvSpPr>
          <p:cNvPr id="36872" name="Rectangle 14"/>
          <p:cNvSpPr>
            <a:spLocks noChangeArrowheads="1"/>
          </p:cNvSpPr>
          <p:nvPr/>
        </p:nvSpPr>
        <p:spPr bwMode="auto">
          <a:xfrm>
            <a:off x="0" y="0"/>
            <a:ext cx="9144000" cy="0"/>
          </a:xfrm>
          <a:prstGeom prst="rect">
            <a:avLst/>
          </a:prstGeom>
          <a:solidFill>
            <a:srgbClr val="ECF2FE"/>
          </a:solidFill>
          <a:ln w="9525">
            <a:noFill/>
            <a:miter lim="800000"/>
            <a:headEnd/>
            <a:tailEnd/>
          </a:ln>
        </p:spPr>
        <p:txBody>
          <a:bodyPr wrap="none" lIns="357075" tIns="0" rIns="0" bIns="0" anchor="ctr">
            <a:spAutoFit/>
          </a:bodyPr>
          <a:lstStyle/>
          <a:p>
            <a:endParaRPr lang="en-IN"/>
          </a:p>
        </p:txBody>
      </p:sp>
      <p:sp>
        <p:nvSpPr>
          <p:cNvPr id="36873" name="Rectangle 16"/>
          <p:cNvSpPr>
            <a:spLocks noChangeArrowheads="1"/>
          </p:cNvSpPr>
          <p:nvPr/>
        </p:nvSpPr>
        <p:spPr bwMode="auto">
          <a:xfrm>
            <a:off x="0" y="0"/>
            <a:ext cx="9144000" cy="0"/>
          </a:xfrm>
          <a:prstGeom prst="rect">
            <a:avLst/>
          </a:prstGeom>
          <a:solidFill>
            <a:srgbClr val="ECF2FE"/>
          </a:solidFill>
          <a:ln w="9525">
            <a:noFill/>
            <a:miter lim="800000"/>
            <a:headEnd/>
            <a:tailEnd/>
          </a:ln>
        </p:spPr>
        <p:txBody>
          <a:bodyPr wrap="none" lIns="357075" tIns="0" rIns="0" bIns="0" anchor="ctr">
            <a:spAutoFit/>
          </a:bodyPr>
          <a:lstStyle/>
          <a:p>
            <a:endParaRPr lang="en-IN"/>
          </a:p>
        </p:txBody>
      </p:sp>
      <p:sp>
        <p:nvSpPr>
          <p:cNvPr id="36874" name="Rectangle 19"/>
          <p:cNvSpPr>
            <a:spLocks noChangeArrowheads="1"/>
          </p:cNvSpPr>
          <p:nvPr/>
        </p:nvSpPr>
        <p:spPr bwMode="auto">
          <a:xfrm>
            <a:off x="0" y="0"/>
            <a:ext cx="9144000" cy="0"/>
          </a:xfrm>
          <a:prstGeom prst="rect">
            <a:avLst/>
          </a:prstGeom>
          <a:solidFill>
            <a:srgbClr val="ECF2FE"/>
          </a:solidFill>
          <a:ln w="9525">
            <a:noFill/>
            <a:miter lim="800000"/>
            <a:headEnd/>
            <a:tailEnd/>
          </a:ln>
        </p:spPr>
        <p:txBody>
          <a:bodyPr wrap="none" lIns="357075" tIns="0" rIns="0" bIns="0" anchor="ctr">
            <a:spAutoFit/>
          </a:bodyPr>
          <a:lstStyle/>
          <a:p>
            <a:endParaRPr lang="en-IN"/>
          </a:p>
        </p:txBody>
      </p:sp>
      <p:sp>
        <p:nvSpPr>
          <p:cNvPr id="4117" name="Text Box 21"/>
          <p:cNvSpPr txBox="1">
            <a:spLocks noChangeArrowheads="1"/>
          </p:cNvSpPr>
          <p:nvPr/>
        </p:nvSpPr>
        <p:spPr bwMode="auto">
          <a:xfrm>
            <a:off x="533400" y="762000"/>
            <a:ext cx="8153400" cy="3016250"/>
          </a:xfrm>
          <a:prstGeom prst="rect">
            <a:avLst/>
          </a:prstGeom>
          <a:noFill/>
          <a:ln w="9525">
            <a:noFill/>
            <a:miter lim="800000"/>
            <a:headEnd/>
            <a:tailEnd/>
          </a:ln>
        </p:spPr>
        <p:txBody>
          <a:bodyPr>
            <a:spAutoFit/>
          </a:bodyPr>
          <a:lstStyle/>
          <a:p>
            <a:pPr>
              <a:spcBef>
                <a:spcPct val="50000"/>
              </a:spcBef>
            </a:pPr>
            <a:r>
              <a:rPr lang="en-US" sz="2000">
                <a:solidFill>
                  <a:srgbClr val="000099"/>
                </a:solidFill>
              </a:rPr>
              <a:t>Caucusing, or informal debate, is an important part of a MUN conference because it provides an opportunity for the delegate to collaborate, negotiate and even formulate draft resolutions. It is basically another way of getting your voice heard apart from the speaker’s list.</a:t>
            </a:r>
          </a:p>
          <a:p>
            <a:pPr>
              <a:spcBef>
                <a:spcPct val="50000"/>
              </a:spcBef>
            </a:pPr>
            <a:endParaRPr lang="en-US" sz="2000">
              <a:solidFill>
                <a:srgbClr val="000099"/>
              </a:solidFill>
            </a:endParaRPr>
          </a:p>
          <a:p>
            <a:pPr>
              <a:spcBef>
                <a:spcPct val="50000"/>
              </a:spcBef>
            </a:pPr>
            <a:r>
              <a:rPr lang="en-US" sz="2000">
                <a:solidFill>
                  <a:srgbClr val="000099"/>
                </a:solidFill>
              </a:rPr>
              <a:t>Caucusing is divided into two parts – </a:t>
            </a:r>
          </a:p>
          <a:p>
            <a:pPr>
              <a:spcBef>
                <a:spcPct val="50000"/>
              </a:spcBef>
            </a:pPr>
            <a:endParaRPr lang="en-US" sz="2000">
              <a:solidFill>
                <a:srgbClr val="000099"/>
              </a:solidFill>
            </a:endParaRPr>
          </a:p>
        </p:txBody>
      </p:sp>
      <p:sp>
        <p:nvSpPr>
          <p:cNvPr id="4118" name="Line 22"/>
          <p:cNvSpPr>
            <a:spLocks noChangeShapeType="1"/>
          </p:cNvSpPr>
          <p:nvPr/>
        </p:nvSpPr>
        <p:spPr bwMode="auto">
          <a:xfrm flipV="1">
            <a:off x="2362200" y="3048000"/>
            <a:ext cx="1219200" cy="1600200"/>
          </a:xfrm>
          <a:prstGeom prst="line">
            <a:avLst/>
          </a:prstGeom>
          <a:noFill/>
          <a:ln w="9525">
            <a:pattFill prst="sphere">
              <a:fgClr>
                <a:schemeClr val="tx1"/>
              </a:fgClr>
              <a:bgClr>
                <a:srgbClr val="FFFFFF"/>
              </a:bgClr>
            </a:pattFill>
            <a:round/>
            <a:headEnd/>
            <a:tailEnd/>
          </a:ln>
        </p:spPr>
        <p:txBody>
          <a:bodyPr/>
          <a:lstStyle/>
          <a:p>
            <a:endParaRPr lang="en-IN"/>
          </a:p>
        </p:txBody>
      </p:sp>
      <p:sp>
        <p:nvSpPr>
          <p:cNvPr id="4120" name="Line 24"/>
          <p:cNvSpPr>
            <a:spLocks noChangeShapeType="1"/>
          </p:cNvSpPr>
          <p:nvPr/>
        </p:nvSpPr>
        <p:spPr bwMode="auto">
          <a:xfrm flipH="1" flipV="1">
            <a:off x="3581400" y="3048000"/>
            <a:ext cx="1447800" cy="1600200"/>
          </a:xfrm>
          <a:prstGeom prst="line">
            <a:avLst/>
          </a:prstGeom>
          <a:noFill/>
          <a:ln w="9525">
            <a:pattFill prst="sphere">
              <a:fgClr>
                <a:schemeClr val="tx1"/>
              </a:fgClr>
              <a:bgClr>
                <a:srgbClr val="FFFFFF"/>
              </a:bgClr>
            </a:pattFill>
            <a:round/>
            <a:headEnd/>
            <a:tailEnd/>
          </a:ln>
        </p:spPr>
        <p:txBody>
          <a:bodyPr/>
          <a:lstStyle/>
          <a:p>
            <a:endParaRPr lang="en-IN"/>
          </a:p>
        </p:txBody>
      </p:sp>
      <p:sp>
        <p:nvSpPr>
          <p:cNvPr id="4121" name="Rectangle 25"/>
          <p:cNvSpPr>
            <a:spLocks noChangeArrowheads="1"/>
          </p:cNvSpPr>
          <p:nvPr/>
        </p:nvSpPr>
        <p:spPr bwMode="auto">
          <a:xfrm>
            <a:off x="1600200" y="4648200"/>
            <a:ext cx="1752600" cy="762000"/>
          </a:xfrm>
          <a:prstGeom prst="rect">
            <a:avLst/>
          </a:prstGeom>
          <a:gradFill rotWithShape="1">
            <a:gsLst>
              <a:gs pos="0">
                <a:schemeClr val="bg1"/>
              </a:gs>
              <a:gs pos="100000">
                <a:schemeClr val="accent1"/>
              </a:gs>
            </a:gsLst>
            <a:lin ang="18900000" scaled="1"/>
          </a:gradFill>
          <a:ln w="9525">
            <a:solidFill>
              <a:srgbClr val="99CCFF"/>
            </a:solidFill>
            <a:miter lim="800000"/>
            <a:headEnd/>
            <a:tailEnd/>
          </a:ln>
        </p:spPr>
        <p:txBody>
          <a:bodyPr wrap="none" anchor="ctr"/>
          <a:lstStyle/>
          <a:p>
            <a:endParaRPr lang="en-IN"/>
          </a:p>
        </p:txBody>
      </p:sp>
      <p:sp>
        <p:nvSpPr>
          <p:cNvPr id="4122" name="Rectangle 26"/>
          <p:cNvSpPr>
            <a:spLocks noChangeArrowheads="1"/>
          </p:cNvSpPr>
          <p:nvPr/>
        </p:nvSpPr>
        <p:spPr bwMode="auto">
          <a:xfrm>
            <a:off x="4495800" y="4648200"/>
            <a:ext cx="2133600" cy="762000"/>
          </a:xfrm>
          <a:prstGeom prst="rect">
            <a:avLst/>
          </a:prstGeom>
          <a:gradFill rotWithShape="1">
            <a:gsLst>
              <a:gs pos="0">
                <a:schemeClr val="accent1"/>
              </a:gs>
              <a:gs pos="100000">
                <a:schemeClr val="bg1"/>
              </a:gs>
            </a:gsLst>
            <a:lin ang="2700000" scaled="1"/>
          </a:gradFill>
          <a:ln w="9525">
            <a:solidFill>
              <a:srgbClr val="99CCFF"/>
            </a:solidFill>
            <a:miter lim="800000"/>
            <a:headEnd/>
            <a:tailEnd/>
          </a:ln>
        </p:spPr>
        <p:txBody>
          <a:bodyPr wrap="none" anchor="ctr"/>
          <a:lstStyle/>
          <a:p>
            <a:endParaRPr lang="en-IN"/>
          </a:p>
        </p:txBody>
      </p:sp>
      <p:sp>
        <p:nvSpPr>
          <p:cNvPr id="4123" name="Text Box 27"/>
          <p:cNvSpPr txBox="1">
            <a:spLocks noChangeArrowheads="1"/>
          </p:cNvSpPr>
          <p:nvPr/>
        </p:nvSpPr>
        <p:spPr bwMode="auto">
          <a:xfrm>
            <a:off x="1295400" y="4648200"/>
            <a:ext cx="2362200" cy="701675"/>
          </a:xfrm>
          <a:prstGeom prst="rect">
            <a:avLst/>
          </a:prstGeom>
          <a:noFill/>
          <a:ln w="9525">
            <a:noFill/>
            <a:miter lim="800000"/>
            <a:headEnd/>
            <a:tailEnd/>
          </a:ln>
        </p:spPr>
        <p:txBody>
          <a:bodyPr>
            <a:spAutoFit/>
          </a:bodyPr>
          <a:lstStyle/>
          <a:p>
            <a:pPr algn="ctr">
              <a:spcBef>
                <a:spcPct val="50000"/>
              </a:spcBef>
            </a:pPr>
            <a:r>
              <a:rPr lang="en-US" sz="2000">
                <a:solidFill>
                  <a:srgbClr val="000099"/>
                </a:solidFill>
              </a:rPr>
              <a:t>MODERATED   CAUCUS</a:t>
            </a:r>
          </a:p>
        </p:txBody>
      </p:sp>
      <p:sp>
        <p:nvSpPr>
          <p:cNvPr id="4124" name="Text Box 28"/>
          <p:cNvSpPr txBox="1">
            <a:spLocks noChangeArrowheads="1"/>
          </p:cNvSpPr>
          <p:nvPr/>
        </p:nvSpPr>
        <p:spPr bwMode="auto">
          <a:xfrm>
            <a:off x="4267200" y="4648200"/>
            <a:ext cx="2590800" cy="701675"/>
          </a:xfrm>
          <a:prstGeom prst="rect">
            <a:avLst/>
          </a:prstGeom>
          <a:noFill/>
          <a:ln w="9525">
            <a:noFill/>
            <a:miter lim="800000"/>
            <a:headEnd/>
            <a:tailEnd/>
          </a:ln>
        </p:spPr>
        <p:txBody>
          <a:bodyPr>
            <a:spAutoFit/>
          </a:bodyPr>
          <a:lstStyle/>
          <a:p>
            <a:pPr algn="ctr">
              <a:spcBef>
                <a:spcPct val="50000"/>
              </a:spcBef>
            </a:pPr>
            <a:r>
              <a:rPr lang="en-US" sz="2000">
                <a:solidFill>
                  <a:srgbClr val="000099"/>
                </a:solidFill>
              </a:rPr>
              <a:t>UNMODERATED CAUCUS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117">
                                            <p:txEl>
                                              <p:pRg st="0" end="0"/>
                                            </p:txEl>
                                          </p:spTgt>
                                        </p:tgtEl>
                                        <p:attrNameLst>
                                          <p:attrName>style.visibility</p:attrName>
                                        </p:attrNameLst>
                                      </p:cBhvr>
                                      <p:to>
                                        <p:strVal val="visible"/>
                                      </p:to>
                                    </p:set>
                                    <p:animEffect transition="in" filter="blinds(horizontal)">
                                      <p:cBhvr>
                                        <p:cTn id="7" dur="500"/>
                                        <p:tgtEl>
                                          <p:spTgt spid="41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17">
                                            <p:txEl>
                                              <p:pRg st="2" end="2"/>
                                            </p:txEl>
                                          </p:spTgt>
                                        </p:tgtEl>
                                        <p:attrNameLst>
                                          <p:attrName>style.visibility</p:attrName>
                                        </p:attrNameLst>
                                      </p:cBhvr>
                                      <p:to>
                                        <p:strVal val="visible"/>
                                      </p:to>
                                    </p:set>
                                    <p:animEffect transition="in" filter="blinds(horizontal)">
                                      <p:cBhvr>
                                        <p:cTn id="12" dur="500"/>
                                        <p:tgtEl>
                                          <p:spTgt spid="41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118"/>
                                        </p:tgtEl>
                                        <p:attrNameLst>
                                          <p:attrName>style.visibility</p:attrName>
                                        </p:attrNameLst>
                                      </p:cBhvr>
                                      <p:to>
                                        <p:strVal val="visible"/>
                                      </p:to>
                                    </p:set>
                                    <p:anim calcmode="lin" valueType="num">
                                      <p:cBhvr additive="base">
                                        <p:cTn id="17" dur="500" fill="hold"/>
                                        <p:tgtEl>
                                          <p:spTgt spid="4118"/>
                                        </p:tgtEl>
                                        <p:attrNameLst>
                                          <p:attrName>ppt_x</p:attrName>
                                        </p:attrNameLst>
                                      </p:cBhvr>
                                      <p:tavLst>
                                        <p:tav tm="0">
                                          <p:val>
                                            <p:strVal val="0-#ppt_w/2"/>
                                          </p:val>
                                        </p:tav>
                                        <p:tav tm="100000">
                                          <p:val>
                                            <p:strVal val="#ppt_x"/>
                                          </p:val>
                                        </p:tav>
                                      </p:tavLst>
                                    </p:anim>
                                    <p:anim calcmode="lin" valueType="num">
                                      <p:cBhvr additive="base">
                                        <p:cTn id="18" dur="500" fill="hold"/>
                                        <p:tgtEl>
                                          <p:spTgt spid="4118"/>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121"/>
                                        </p:tgtEl>
                                        <p:attrNameLst>
                                          <p:attrName>style.visibility</p:attrName>
                                        </p:attrNameLst>
                                      </p:cBhvr>
                                      <p:to>
                                        <p:strVal val="visible"/>
                                      </p:to>
                                    </p:set>
                                    <p:anim calcmode="lin" valueType="num">
                                      <p:cBhvr additive="base">
                                        <p:cTn id="21" dur="500" fill="hold"/>
                                        <p:tgtEl>
                                          <p:spTgt spid="4121"/>
                                        </p:tgtEl>
                                        <p:attrNameLst>
                                          <p:attrName>ppt_x</p:attrName>
                                        </p:attrNameLst>
                                      </p:cBhvr>
                                      <p:tavLst>
                                        <p:tav tm="0">
                                          <p:val>
                                            <p:strVal val="0-#ppt_w/2"/>
                                          </p:val>
                                        </p:tav>
                                        <p:tav tm="100000">
                                          <p:val>
                                            <p:strVal val="#ppt_x"/>
                                          </p:val>
                                        </p:tav>
                                      </p:tavLst>
                                    </p:anim>
                                    <p:anim calcmode="lin" valueType="num">
                                      <p:cBhvr additive="base">
                                        <p:cTn id="22" dur="500" fill="hold"/>
                                        <p:tgtEl>
                                          <p:spTgt spid="4121"/>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4123"/>
                                        </p:tgtEl>
                                        <p:attrNameLst>
                                          <p:attrName>style.visibility</p:attrName>
                                        </p:attrNameLst>
                                      </p:cBhvr>
                                      <p:to>
                                        <p:strVal val="visible"/>
                                      </p:to>
                                    </p:set>
                                    <p:anim calcmode="lin" valueType="num">
                                      <p:cBhvr additive="base">
                                        <p:cTn id="25" dur="500" fill="hold"/>
                                        <p:tgtEl>
                                          <p:spTgt spid="4123"/>
                                        </p:tgtEl>
                                        <p:attrNameLst>
                                          <p:attrName>ppt_x</p:attrName>
                                        </p:attrNameLst>
                                      </p:cBhvr>
                                      <p:tavLst>
                                        <p:tav tm="0">
                                          <p:val>
                                            <p:strVal val="0-#ppt_w/2"/>
                                          </p:val>
                                        </p:tav>
                                        <p:tav tm="100000">
                                          <p:val>
                                            <p:strVal val="#ppt_x"/>
                                          </p:val>
                                        </p:tav>
                                      </p:tavLst>
                                    </p:anim>
                                    <p:anim calcmode="lin" valueType="num">
                                      <p:cBhvr additive="base">
                                        <p:cTn id="26" dur="500" fill="hold"/>
                                        <p:tgtEl>
                                          <p:spTgt spid="412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122"/>
                                        </p:tgtEl>
                                        <p:attrNameLst>
                                          <p:attrName>style.visibility</p:attrName>
                                        </p:attrNameLst>
                                      </p:cBhvr>
                                      <p:to>
                                        <p:strVal val="visible"/>
                                      </p:to>
                                    </p:set>
                                    <p:anim calcmode="lin" valueType="num">
                                      <p:cBhvr additive="base">
                                        <p:cTn id="31" dur="500" fill="hold"/>
                                        <p:tgtEl>
                                          <p:spTgt spid="4122"/>
                                        </p:tgtEl>
                                        <p:attrNameLst>
                                          <p:attrName>ppt_x</p:attrName>
                                        </p:attrNameLst>
                                      </p:cBhvr>
                                      <p:tavLst>
                                        <p:tav tm="0">
                                          <p:val>
                                            <p:strVal val="1+#ppt_w/2"/>
                                          </p:val>
                                        </p:tav>
                                        <p:tav tm="100000">
                                          <p:val>
                                            <p:strVal val="#ppt_x"/>
                                          </p:val>
                                        </p:tav>
                                      </p:tavLst>
                                    </p:anim>
                                    <p:anim calcmode="lin" valueType="num">
                                      <p:cBhvr additive="base">
                                        <p:cTn id="32" dur="500" fill="hold"/>
                                        <p:tgtEl>
                                          <p:spTgt spid="412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4124"/>
                                        </p:tgtEl>
                                        <p:attrNameLst>
                                          <p:attrName>style.visibility</p:attrName>
                                        </p:attrNameLst>
                                      </p:cBhvr>
                                      <p:to>
                                        <p:strVal val="visible"/>
                                      </p:to>
                                    </p:set>
                                    <p:anim calcmode="lin" valueType="num">
                                      <p:cBhvr additive="base">
                                        <p:cTn id="35" dur="500" fill="hold"/>
                                        <p:tgtEl>
                                          <p:spTgt spid="4124"/>
                                        </p:tgtEl>
                                        <p:attrNameLst>
                                          <p:attrName>ppt_x</p:attrName>
                                        </p:attrNameLst>
                                      </p:cBhvr>
                                      <p:tavLst>
                                        <p:tav tm="0">
                                          <p:val>
                                            <p:strVal val="1+#ppt_w/2"/>
                                          </p:val>
                                        </p:tav>
                                        <p:tav tm="100000">
                                          <p:val>
                                            <p:strVal val="#ppt_x"/>
                                          </p:val>
                                        </p:tav>
                                      </p:tavLst>
                                    </p:anim>
                                    <p:anim calcmode="lin" valueType="num">
                                      <p:cBhvr additive="base">
                                        <p:cTn id="36" dur="500" fill="hold"/>
                                        <p:tgtEl>
                                          <p:spTgt spid="412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4120"/>
                                        </p:tgtEl>
                                        <p:attrNameLst>
                                          <p:attrName>style.visibility</p:attrName>
                                        </p:attrNameLst>
                                      </p:cBhvr>
                                      <p:to>
                                        <p:strVal val="visible"/>
                                      </p:to>
                                    </p:set>
                                    <p:anim calcmode="lin" valueType="num">
                                      <p:cBhvr additive="base">
                                        <p:cTn id="39" dur="500" fill="hold"/>
                                        <p:tgtEl>
                                          <p:spTgt spid="4120"/>
                                        </p:tgtEl>
                                        <p:attrNameLst>
                                          <p:attrName>ppt_x</p:attrName>
                                        </p:attrNameLst>
                                      </p:cBhvr>
                                      <p:tavLst>
                                        <p:tav tm="0">
                                          <p:val>
                                            <p:strVal val="1+#ppt_w/2"/>
                                          </p:val>
                                        </p:tav>
                                        <p:tav tm="100000">
                                          <p:val>
                                            <p:strVal val="#ppt_x"/>
                                          </p:val>
                                        </p:tav>
                                      </p:tavLst>
                                    </p:anim>
                                    <p:anim calcmode="lin" valueType="num">
                                      <p:cBhvr additive="base">
                                        <p:cTn id="40" dur="500" fill="hold"/>
                                        <p:tgtEl>
                                          <p:spTgt spid="41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8" grpId="0" animBg="1"/>
      <p:bldP spid="4120" grpId="0" animBg="1"/>
      <p:bldP spid="4121" grpId="0" animBg="1"/>
      <p:bldP spid="4122" grpId="0" animBg="1"/>
      <p:bldP spid="4123" grpId="0"/>
      <p:bldP spid="41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WordArt 2"/>
          <p:cNvSpPr>
            <a:spLocks noChangeArrowheads="1" noChangeShapeType="1" noTextEdit="1"/>
          </p:cNvSpPr>
          <p:nvPr/>
        </p:nvSpPr>
        <p:spPr bwMode="auto">
          <a:xfrm>
            <a:off x="1403350" y="2205038"/>
            <a:ext cx="6400800" cy="1771650"/>
          </a:xfrm>
          <a:prstGeom prst="rect">
            <a:avLst/>
          </a:prstGeom>
        </p:spPr>
        <p:txBody>
          <a:bodyPr wrap="none" fromWordArt="1">
            <a:prstTxWarp prst="textPlain">
              <a:avLst>
                <a:gd name="adj" fmla="val 50000"/>
              </a:avLst>
            </a:prstTxWarp>
          </a:bodyPr>
          <a:lstStyle/>
          <a:p>
            <a:pPr algn="ctr"/>
            <a:r>
              <a:rPr lang="en-IN" sz="3600" kern="10">
                <a:ln w="9525">
                  <a:solidFill>
                    <a:srgbClr val="000000"/>
                  </a:solidFill>
                  <a:round/>
                  <a:headEnd/>
                  <a:tailEnd/>
                </a:ln>
                <a:solidFill>
                  <a:schemeClr val="tx2"/>
                </a:solidFill>
                <a:latin typeface="Arial Black"/>
              </a:rPr>
              <a:t>Moderated Caucus</a:t>
            </a: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2"/>
          <p:cNvSpPr>
            <a:spLocks noChangeArrowheads="1" noChangeShapeType="1" noTextEdit="1"/>
          </p:cNvSpPr>
          <p:nvPr/>
        </p:nvSpPr>
        <p:spPr bwMode="auto">
          <a:xfrm>
            <a:off x="1692275" y="765175"/>
            <a:ext cx="6019800" cy="628650"/>
          </a:xfrm>
          <a:prstGeom prst="rect">
            <a:avLst/>
          </a:prstGeom>
        </p:spPr>
        <p:txBody>
          <a:bodyPr wrap="none" fromWordArt="1">
            <a:prstTxWarp prst="textPlain">
              <a:avLst>
                <a:gd name="adj" fmla="val 50000"/>
              </a:avLst>
            </a:prstTxWarp>
          </a:bodyPr>
          <a:lstStyle/>
          <a:p>
            <a:pPr algn="ctr"/>
            <a:r>
              <a:rPr lang="en-IN" sz="3600" kern="10">
                <a:ln w="9525">
                  <a:solidFill>
                    <a:schemeClr val="tx1"/>
                  </a:solidFill>
                  <a:round/>
                  <a:headEnd/>
                  <a:tailEnd/>
                </a:ln>
                <a:solidFill>
                  <a:schemeClr val="tx2"/>
                </a:solidFill>
                <a:latin typeface="Arial Black"/>
              </a:rPr>
              <a:t>Moderated Caucus</a:t>
            </a:r>
          </a:p>
        </p:txBody>
      </p:sp>
      <p:sp>
        <p:nvSpPr>
          <p:cNvPr id="43011" name="Text Box 3"/>
          <p:cNvSpPr txBox="1">
            <a:spLocks noChangeArrowheads="1"/>
          </p:cNvSpPr>
          <p:nvPr/>
        </p:nvSpPr>
        <p:spPr bwMode="auto">
          <a:xfrm>
            <a:off x="107950" y="1989138"/>
            <a:ext cx="9144000" cy="3478212"/>
          </a:xfrm>
          <a:prstGeom prst="rect">
            <a:avLst/>
          </a:prstGeom>
          <a:noFill/>
          <a:ln w="9525">
            <a:noFill/>
            <a:miter lim="800000"/>
            <a:headEnd/>
            <a:tailEnd/>
          </a:ln>
        </p:spPr>
        <p:txBody>
          <a:bodyPr>
            <a:spAutoFit/>
          </a:bodyPr>
          <a:lstStyle/>
          <a:p>
            <a:pPr eaLnBrk="0" hangingPunct="0">
              <a:spcBef>
                <a:spcPct val="50000"/>
              </a:spcBef>
              <a:buFont typeface="Arial" charset="0"/>
              <a:buChar char="•"/>
            </a:pPr>
            <a:r>
              <a:rPr lang="en-US" sz="2000">
                <a:solidFill>
                  <a:srgbClr val="000000"/>
                </a:solidFill>
                <a:latin typeface="Verdana" pitchFamily="1" charset="0"/>
              </a:rPr>
              <a:t> Used to discuss specific issues related to the topic.</a:t>
            </a:r>
          </a:p>
          <a:p>
            <a:pPr eaLnBrk="0" hangingPunct="0">
              <a:spcBef>
                <a:spcPct val="50000"/>
              </a:spcBef>
              <a:buFont typeface="Arial" charset="0"/>
              <a:buChar char="•"/>
            </a:pPr>
            <a:r>
              <a:rPr lang="en-US" sz="2000">
                <a:solidFill>
                  <a:srgbClr val="000000"/>
                </a:solidFill>
                <a:latin typeface="Verdana" pitchFamily="1" charset="0"/>
              </a:rPr>
              <a:t> Mixture of both formal and informal debate</a:t>
            </a:r>
          </a:p>
          <a:p>
            <a:pPr eaLnBrk="0" hangingPunct="0">
              <a:spcBef>
                <a:spcPct val="50000"/>
              </a:spcBef>
              <a:buFont typeface="Arial" charset="0"/>
              <a:buChar char="•"/>
            </a:pPr>
            <a:r>
              <a:rPr lang="en-US" sz="2000">
                <a:solidFill>
                  <a:srgbClr val="000000"/>
                </a:solidFill>
                <a:latin typeface="Verdana" pitchFamily="1" charset="0"/>
              </a:rPr>
              <a:t> Facilitates better one on one interaction between delegates and quicker responses</a:t>
            </a:r>
          </a:p>
          <a:p>
            <a:pPr eaLnBrk="0" hangingPunct="0">
              <a:spcBef>
                <a:spcPct val="50000"/>
              </a:spcBef>
              <a:buFont typeface="Arial" charset="0"/>
              <a:buChar char="•"/>
            </a:pPr>
            <a:r>
              <a:rPr lang="en-US" sz="2000">
                <a:solidFill>
                  <a:srgbClr val="000000"/>
                </a:solidFill>
                <a:latin typeface="Verdana" pitchFamily="1" charset="0"/>
              </a:rPr>
              <a:t> The House moves in a moderated caucus by the passage of a motion in this regard.</a:t>
            </a:r>
          </a:p>
          <a:p>
            <a:pPr eaLnBrk="0" hangingPunct="0">
              <a:spcBef>
                <a:spcPct val="50000"/>
              </a:spcBef>
              <a:buFont typeface="Arial" charset="0"/>
              <a:buChar char="•"/>
            </a:pPr>
            <a:r>
              <a:rPr lang="en-US" sz="2000">
                <a:solidFill>
                  <a:srgbClr val="000000"/>
                </a:solidFill>
                <a:latin typeface="Verdana" pitchFamily="1" charset="0"/>
              </a:rPr>
              <a:t> When a motion for a moderated caucus is passed, the Chair calls upon delegates as they raise their placards to address the committee for a specific amount of time.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blinds(horizontal)">
                                      <p:cBhvr>
                                        <p:cTn id="7" dur="500"/>
                                        <p:tgtEl>
                                          <p:spTgt spid="43011">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animEffect transition="in" filter="blinds(horizontal)">
                                      <p:cBhvr>
                                        <p:cTn id="11" dur="500"/>
                                        <p:tgtEl>
                                          <p:spTgt spid="43011">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animEffect transition="in" filter="blinds(horizontal)">
                                      <p:cBhvr>
                                        <p:cTn id="15" dur="500"/>
                                        <p:tgtEl>
                                          <p:spTgt spid="430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3011">
                                            <p:txEl>
                                              <p:pRg st="3" end="3"/>
                                            </p:txEl>
                                          </p:spTgt>
                                        </p:tgtEl>
                                        <p:attrNameLst>
                                          <p:attrName>style.visibility</p:attrName>
                                        </p:attrNameLst>
                                      </p:cBhvr>
                                      <p:to>
                                        <p:strVal val="visible"/>
                                      </p:to>
                                    </p:set>
                                    <p:animEffect transition="in" filter="blinds(horizontal)">
                                      <p:cBhvr>
                                        <p:cTn id="20" dur="500"/>
                                        <p:tgtEl>
                                          <p:spTgt spid="4301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3011">
                                            <p:txEl>
                                              <p:pRg st="4" end="4"/>
                                            </p:txEl>
                                          </p:spTgt>
                                        </p:tgtEl>
                                        <p:attrNameLst>
                                          <p:attrName>style.visibility</p:attrName>
                                        </p:attrNameLst>
                                      </p:cBhvr>
                                      <p:to>
                                        <p:strVal val="visible"/>
                                      </p:to>
                                    </p:set>
                                    <p:animEffect transition="in" filter="blinds(horizontal)">
                                      <p:cBhvr>
                                        <p:cTn id="25" dur="5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2"/>
          <p:cNvSpPr>
            <a:spLocks noChangeArrowheads="1" noChangeShapeType="1" noTextEdit="1"/>
          </p:cNvSpPr>
          <p:nvPr/>
        </p:nvSpPr>
        <p:spPr bwMode="auto">
          <a:xfrm>
            <a:off x="2819400" y="381000"/>
            <a:ext cx="2743200" cy="685800"/>
          </a:xfrm>
          <a:prstGeom prst="rect">
            <a:avLst/>
          </a:prstGeom>
        </p:spPr>
        <p:txBody>
          <a:bodyPr wrap="none" fromWordArt="1">
            <a:prstTxWarp prst="textPlain">
              <a:avLst>
                <a:gd name="adj" fmla="val 50000"/>
              </a:avLst>
            </a:prstTxWarp>
          </a:bodyPr>
          <a:lstStyle/>
          <a:p>
            <a:pPr algn="ctr"/>
            <a:r>
              <a:rPr lang="en-IN" sz="2800" kern="10">
                <a:ln w="9525">
                  <a:noFill/>
                  <a:round/>
                  <a:headEnd/>
                  <a:tailEnd/>
                </a:ln>
                <a:latin typeface="Arial Black"/>
              </a:rPr>
              <a:t>Motion</a:t>
            </a:r>
          </a:p>
        </p:txBody>
      </p:sp>
      <p:sp>
        <p:nvSpPr>
          <p:cNvPr id="44035" name="Text Box 3"/>
          <p:cNvSpPr txBox="1">
            <a:spLocks noChangeArrowheads="1"/>
          </p:cNvSpPr>
          <p:nvPr/>
        </p:nvSpPr>
        <p:spPr bwMode="auto">
          <a:xfrm>
            <a:off x="107950" y="1447800"/>
            <a:ext cx="9144000" cy="3292475"/>
          </a:xfrm>
          <a:prstGeom prst="rect">
            <a:avLst/>
          </a:prstGeom>
          <a:noFill/>
          <a:ln w="9525">
            <a:noFill/>
            <a:miter lim="800000"/>
            <a:headEnd/>
            <a:tailEnd/>
          </a:ln>
        </p:spPr>
        <p:txBody>
          <a:bodyPr>
            <a:spAutoFit/>
          </a:bodyPr>
          <a:lstStyle/>
          <a:p>
            <a:pPr eaLnBrk="0" hangingPunct="0">
              <a:spcBef>
                <a:spcPct val="50000"/>
              </a:spcBef>
            </a:pPr>
            <a:r>
              <a:rPr lang="en-US" sz="2000">
                <a:solidFill>
                  <a:srgbClr val="000000"/>
                </a:solidFill>
                <a:latin typeface="Verdana" pitchFamily="1" charset="0"/>
                <a:ea typeface="Verdana" pitchFamily="1" charset="0"/>
                <a:cs typeface="Verdana" pitchFamily="1" charset="0"/>
              </a:rPr>
              <a:t>The motion introducing a </a:t>
            </a:r>
            <a:br>
              <a:rPr lang="en-US" sz="2000">
                <a:solidFill>
                  <a:srgbClr val="000000"/>
                </a:solidFill>
                <a:latin typeface="Verdana" pitchFamily="1" charset="0"/>
                <a:ea typeface="Verdana" pitchFamily="1" charset="0"/>
                <a:cs typeface="Verdana" pitchFamily="1" charset="0"/>
              </a:rPr>
            </a:br>
            <a:r>
              <a:rPr lang="en-US" sz="2000">
                <a:solidFill>
                  <a:srgbClr val="000000"/>
                </a:solidFill>
                <a:latin typeface="Verdana" pitchFamily="1" charset="0"/>
                <a:ea typeface="Verdana" pitchFamily="1" charset="0"/>
                <a:cs typeface="Verdana" pitchFamily="1" charset="0"/>
              </a:rPr>
              <a:t>moderated caucus must </a:t>
            </a:r>
            <a:br>
              <a:rPr lang="en-US" sz="2000">
                <a:solidFill>
                  <a:srgbClr val="000000"/>
                </a:solidFill>
                <a:latin typeface="Verdana" pitchFamily="1" charset="0"/>
                <a:ea typeface="Verdana" pitchFamily="1" charset="0"/>
                <a:cs typeface="Verdana" pitchFamily="1" charset="0"/>
              </a:rPr>
            </a:br>
            <a:r>
              <a:rPr lang="en-US" sz="2000">
                <a:solidFill>
                  <a:srgbClr val="000000"/>
                </a:solidFill>
                <a:latin typeface="Verdana" pitchFamily="1" charset="0"/>
                <a:ea typeface="Verdana" pitchFamily="1" charset="0"/>
                <a:cs typeface="Verdana" pitchFamily="1" charset="0"/>
              </a:rPr>
              <a:t>specify the following:</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Speaking Time</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Duration of the Caucus</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Topic</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Reason for the Topic</a:t>
            </a:r>
          </a:p>
          <a:p>
            <a:pPr eaLnBrk="0" hangingPunct="0">
              <a:spcBef>
                <a:spcPct val="50000"/>
              </a:spcBef>
            </a:pPr>
            <a:endParaRPr lang="en-US" sz="2000">
              <a:solidFill>
                <a:srgbClr val="000000"/>
              </a:solidFill>
            </a:endParaRPr>
          </a:p>
        </p:txBody>
      </p:sp>
      <p:sp>
        <p:nvSpPr>
          <p:cNvPr id="44036" name="Text Box 4"/>
          <p:cNvSpPr txBox="1">
            <a:spLocks noChangeArrowheads="1"/>
          </p:cNvSpPr>
          <p:nvPr/>
        </p:nvSpPr>
        <p:spPr bwMode="auto">
          <a:xfrm>
            <a:off x="107950" y="4572000"/>
            <a:ext cx="9144000" cy="1768475"/>
          </a:xfrm>
          <a:prstGeom prst="rect">
            <a:avLst/>
          </a:prstGeom>
          <a:noFill/>
          <a:ln w="9525">
            <a:noFill/>
            <a:miter lim="800000"/>
            <a:headEnd/>
            <a:tailEnd/>
          </a:ln>
        </p:spPr>
        <p:txBody>
          <a:bodyPr>
            <a:spAutoFit/>
          </a:bodyPr>
          <a:lstStyle/>
          <a:p>
            <a:pPr eaLnBrk="0" hangingPunct="0">
              <a:spcBef>
                <a:spcPct val="50000"/>
              </a:spcBef>
            </a:pPr>
            <a:r>
              <a:rPr lang="en-US" sz="2000">
                <a:solidFill>
                  <a:srgbClr val="000000"/>
                </a:solidFill>
                <a:latin typeface="Verdana" pitchFamily="1" charset="0"/>
                <a:ea typeface="Verdana" pitchFamily="1" charset="0"/>
                <a:cs typeface="Verdana" pitchFamily="1" charset="0"/>
              </a:rPr>
              <a:t>Two things to keep in mind:</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Timing</a:t>
            </a:r>
          </a:p>
          <a:p>
            <a:pPr eaLnBrk="0" hangingPunct="0">
              <a:spcBef>
                <a:spcPct val="50000"/>
              </a:spcBef>
              <a:buFontTx/>
              <a:buChar char="•"/>
            </a:pPr>
            <a:r>
              <a:rPr lang="en-US" sz="2000">
                <a:solidFill>
                  <a:srgbClr val="000000"/>
                </a:solidFill>
                <a:latin typeface="Verdana" pitchFamily="1" charset="0"/>
                <a:ea typeface="Verdana" pitchFamily="1" charset="0"/>
                <a:cs typeface="Verdana" pitchFamily="1" charset="0"/>
              </a:rPr>
              <a:t>Selection of topic</a:t>
            </a:r>
          </a:p>
          <a:p>
            <a:pPr eaLnBrk="0" hangingPunct="0">
              <a:spcBef>
                <a:spcPct val="50000"/>
              </a:spcBef>
            </a:pPr>
            <a:endParaRPr lang="en-US" sz="2000">
              <a:solidFill>
                <a:srgbClr val="000000"/>
              </a:solidFill>
            </a:endParaRPr>
          </a:p>
        </p:txBody>
      </p:sp>
      <p:pic>
        <p:nvPicPr>
          <p:cNvPr id="6148" name="Picture 4" descr="n515000315_2301968_5625"/>
          <p:cNvPicPr>
            <a:picLocks noChangeAspect="1" noChangeArrowheads="1"/>
          </p:cNvPicPr>
          <p:nvPr/>
        </p:nvPicPr>
        <p:blipFill>
          <a:blip r:embed="rId2" cstate="print"/>
          <a:srcRect l="10265" t="19978" r="31458" b="5850"/>
          <a:stretch>
            <a:fillRect/>
          </a:stretch>
        </p:blipFill>
        <p:spPr bwMode="auto">
          <a:xfrm>
            <a:off x="6659563" y="2060575"/>
            <a:ext cx="2286000" cy="2836863"/>
          </a:xfrm>
          <a:prstGeom prst="rect">
            <a:avLst/>
          </a:prstGeom>
          <a:noFill/>
          <a:ln w="9525">
            <a:noFill/>
            <a:miter lim="800000"/>
            <a:headEnd/>
            <a:tailEnd/>
          </a:ln>
        </p:spPr>
      </p:pic>
      <p:sp>
        <p:nvSpPr>
          <p:cNvPr id="6149" name="AutoShape 5"/>
          <p:cNvSpPr>
            <a:spLocks noChangeArrowheads="1"/>
          </p:cNvSpPr>
          <p:nvPr/>
        </p:nvSpPr>
        <p:spPr bwMode="auto">
          <a:xfrm>
            <a:off x="2987675" y="1916113"/>
            <a:ext cx="4343400" cy="2808287"/>
          </a:xfrm>
          <a:prstGeom prst="wedgeEllipseCallout">
            <a:avLst>
              <a:gd name="adj1" fmla="val 60269"/>
              <a:gd name="adj2" fmla="val 3185"/>
            </a:avLst>
          </a:prstGeom>
          <a:gradFill rotWithShape="1">
            <a:gsLst>
              <a:gs pos="0">
                <a:schemeClr val="accent1"/>
              </a:gs>
              <a:gs pos="100000">
                <a:schemeClr val="bg1"/>
              </a:gs>
            </a:gsLst>
            <a:path path="rect">
              <a:fillToRect l="50000" t="50000" r="50000" b="50000"/>
            </a:path>
          </a:gradFill>
          <a:ln w="9525">
            <a:solidFill>
              <a:schemeClr val="tx1"/>
            </a:solidFill>
            <a:miter lim="800000"/>
            <a:headEnd/>
            <a:tailEnd/>
          </a:ln>
        </p:spPr>
        <p:txBody>
          <a:bodyPr/>
          <a:lstStyle/>
          <a:p>
            <a:pPr>
              <a:spcBef>
                <a:spcPct val="50000"/>
              </a:spcBef>
            </a:pPr>
            <a:r>
              <a:rPr lang="en-US" sz="1600" b="1">
                <a:solidFill>
                  <a:srgbClr val="000000"/>
                </a:solidFill>
                <a:latin typeface="Verdana" pitchFamily="1" charset="0"/>
                <a:ea typeface="Verdana" pitchFamily="1" charset="0"/>
                <a:cs typeface="Verdana" pitchFamily="1" charset="0"/>
              </a:rPr>
              <a:t>“The delegate of Palestine would like to raise a moderated caucus with the topic, ‘Settlement of refugees’ of time limit 15 minutes, speakers’ time 30 seconds.” </a:t>
            </a:r>
          </a:p>
          <a:p>
            <a:pPr algn="ctr"/>
            <a:endParaRPr lang="en-IN"/>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p:cTn id="7" dur="500"/>
                                        <p:tgtEl>
                                          <p:spTgt spid="44035">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animEffect transition="in" filter="blinds(horizontal)">
                                      <p:cBhvr>
                                        <p:cTn id="11" dur="500"/>
                                        <p:tgtEl>
                                          <p:spTgt spid="4403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44035">
                                            <p:txEl>
                                              <p:pRg st="2" end="2"/>
                                            </p:txEl>
                                          </p:spTgt>
                                        </p:tgtEl>
                                        <p:attrNameLst>
                                          <p:attrName>style.visibility</p:attrName>
                                        </p:attrNameLst>
                                      </p:cBhvr>
                                      <p:to>
                                        <p:strVal val="visible"/>
                                      </p:to>
                                    </p:set>
                                    <p:animEffect transition="in" filter="blinds(horizontal)">
                                      <p:cBhvr>
                                        <p:cTn id="16" dur="500"/>
                                        <p:tgtEl>
                                          <p:spTgt spid="440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4035">
                                            <p:txEl>
                                              <p:pRg st="3" end="3"/>
                                            </p:txEl>
                                          </p:spTgt>
                                        </p:tgtEl>
                                        <p:attrNameLst>
                                          <p:attrName>style.visibility</p:attrName>
                                        </p:attrNameLst>
                                      </p:cBhvr>
                                      <p:to>
                                        <p:strVal val="visible"/>
                                      </p:to>
                                    </p:set>
                                    <p:animEffect transition="in" filter="blinds(horizontal)">
                                      <p:cBhvr>
                                        <p:cTn id="21" dur="500"/>
                                        <p:tgtEl>
                                          <p:spTgt spid="4403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4035">
                                            <p:txEl>
                                              <p:pRg st="4" end="4"/>
                                            </p:txEl>
                                          </p:spTgt>
                                        </p:tgtEl>
                                        <p:attrNameLst>
                                          <p:attrName>style.visibility</p:attrName>
                                        </p:attrNameLst>
                                      </p:cBhvr>
                                      <p:to>
                                        <p:strVal val="visible"/>
                                      </p:to>
                                    </p:set>
                                    <p:animEffect transition="in" filter="blinds(horizontal)">
                                      <p:cBhvr>
                                        <p:cTn id="26" dur="500"/>
                                        <p:tgtEl>
                                          <p:spTgt spid="4403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6148"/>
                                        </p:tgtEl>
                                        <p:attrNameLst>
                                          <p:attrName>style.visibility</p:attrName>
                                        </p:attrNameLst>
                                      </p:cBhvr>
                                      <p:to>
                                        <p:strVal val="visible"/>
                                      </p:to>
                                    </p:set>
                                    <p:animEffect transition="in" filter="checkerboard(across)">
                                      <p:cBhvr>
                                        <p:cTn id="31" dur="500"/>
                                        <p:tgtEl>
                                          <p:spTgt spid="6148"/>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6149"/>
                                        </p:tgtEl>
                                        <p:attrNameLst>
                                          <p:attrName>style.visibility</p:attrName>
                                        </p:attrNameLst>
                                      </p:cBhvr>
                                      <p:to>
                                        <p:strVal val="visible"/>
                                      </p:to>
                                    </p:set>
                                    <p:animEffect transition="in" filter="box(in)">
                                      <p:cBhvr>
                                        <p:cTn id="34" dur="500"/>
                                        <p:tgtEl>
                                          <p:spTgt spid="614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44036">
                                            <p:txEl>
                                              <p:pRg st="0" end="0"/>
                                            </p:txEl>
                                          </p:spTgt>
                                        </p:tgtEl>
                                        <p:attrNameLst>
                                          <p:attrName>style.visibility</p:attrName>
                                        </p:attrNameLst>
                                      </p:cBhvr>
                                      <p:to>
                                        <p:strVal val="visible"/>
                                      </p:to>
                                    </p:set>
                                    <p:animEffect transition="in" filter="blinds(horizontal)">
                                      <p:cBhvr>
                                        <p:cTn id="39" dur="500"/>
                                        <p:tgtEl>
                                          <p:spTgt spid="44036">
                                            <p:txEl>
                                              <p:pRg st="0" end="0"/>
                                            </p:txEl>
                                          </p:spTgt>
                                        </p:tgtEl>
                                      </p:cBhvr>
                                    </p:animEffect>
                                  </p:childTnLst>
                                </p:cTn>
                              </p:par>
                            </p:childTnLst>
                          </p:cTn>
                        </p:par>
                        <p:par>
                          <p:cTn id="40" fill="hold">
                            <p:stCondLst>
                              <p:cond delay="500"/>
                            </p:stCondLst>
                            <p:childTnLst>
                              <p:par>
                                <p:cTn id="41" presetID="3" presetClass="entr" presetSubtype="10" fill="hold" nodeType="afterEffect">
                                  <p:stCondLst>
                                    <p:cond delay="0"/>
                                  </p:stCondLst>
                                  <p:childTnLst>
                                    <p:set>
                                      <p:cBhvr>
                                        <p:cTn id="42" dur="1" fill="hold">
                                          <p:stCondLst>
                                            <p:cond delay="0"/>
                                          </p:stCondLst>
                                        </p:cTn>
                                        <p:tgtEl>
                                          <p:spTgt spid="44036">
                                            <p:txEl>
                                              <p:pRg st="1" end="1"/>
                                            </p:txEl>
                                          </p:spTgt>
                                        </p:tgtEl>
                                        <p:attrNameLst>
                                          <p:attrName>style.visibility</p:attrName>
                                        </p:attrNameLst>
                                      </p:cBhvr>
                                      <p:to>
                                        <p:strVal val="visible"/>
                                      </p:to>
                                    </p:set>
                                    <p:animEffect transition="in" filter="blinds(horizontal)">
                                      <p:cBhvr>
                                        <p:cTn id="43" dur="500"/>
                                        <p:tgtEl>
                                          <p:spTgt spid="44036">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44036">
                                            <p:txEl>
                                              <p:pRg st="2" end="2"/>
                                            </p:txEl>
                                          </p:spTgt>
                                        </p:tgtEl>
                                        <p:attrNameLst>
                                          <p:attrName>style.visibility</p:attrName>
                                        </p:attrNameLst>
                                      </p:cBhvr>
                                      <p:to>
                                        <p:strVal val="visible"/>
                                      </p:to>
                                    </p:set>
                                    <p:animEffect transition="in" filter="blinds(horizontal)">
                                      <p:cBhvr>
                                        <p:cTn id="48" dur="500"/>
                                        <p:tgtEl>
                                          <p:spTgt spid="440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6"/>
          <p:cNvSpPr txBox="1">
            <a:spLocks noChangeArrowheads="1"/>
          </p:cNvSpPr>
          <p:nvPr/>
        </p:nvSpPr>
        <p:spPr bwMode="auto">
          <a:xfrm>
            <a:off x="0" y="620713"/>
            <a:ext cx="9144000" cy="1323975"/>
          </a:xfrm>
          <a:prstGeom prst="rect">
            <a:avLst/>
          </a:prstGeom>
          <a:noFill/>
          <a:ln w="9525">
            <a:noFill/>
            <a:miter lim="800000"/>
            <a:headEnd/>
            <a:tailEnd/>
          </a:ln>
        </p:spPr>
        <p:txBody>
          <a:bodyPr>
            <a:spAutoFit/>
          </a:bodyPr>
          <a:lstStyle/>
          <a:p>
            <a:pPr algn="ctr">
              <a:spcBef>
                <a:spcPct val="50000"/>
              </a:spcBef>
            </a:pPr>
            <a:r>
              <a:rPr lang="en-US" sz="3200" u="sng">
                <a:latin typeface="Georgia" pitchFamily="1" charset="0"/>
                <a:cs typeface="Arial" charset="0"/>
              </a:rPr>
              <a:t>Researching for a </a:t>
            </a:r>
          </a:p>
          <a:p>
            <a:pPr algn="ctr">
              <a:spcBef>
                <a:spcPct val="50000"/>
              </a:spcBef>
            </a:pPr>
            <a:r>
              <a:rPr lang="en-US" sz="3200" u="sng">
                <a:latin typeface="Georgia" pitchFamily="1" charset="0"/>
                <a:cs typeface="Arial" charset="0"/>
              </a:rPr>
              <a:t>Model United Nations Conference</a:t>
            </a:r>
          </a:p>
        </p:txBody>
      </p:sp>
      <p:sp>
        <p:nvSpPr>
          <p:cNvPr id="6149" name="Text Box 7"/>
          <p:cNvSpPr txBox="1">
            <a:spLocks noChangeArrowheads="1"/>
          </p:cNvSpPr>
          <p:nvPr/>
        </p:nvSpPr>
        <p:spPr bwMode="auto">
          <a:xfrm>
            <a:off x="0" y="3068638"/>
            <a:ext cx="9174163" cy="579437"/>
          </a:xfrm>
          <a:prstGeom prst="rect">
            <a:avLst/>
          </a:prstGeom>
          <a:noFill/>
          <a:ln w="9525">
            <a:noFill/>
            <a:miter lim="800000"/>
            <a:headEnd/>
            <a:tailEnd/>
          </a:ln>
        </p:spPr>
        <p:txBody>
          <a:bodyPr wrap="none">
            <a:spAutoFit/>
          </a:bodyPr>
          <a:lstStyle/>
          <a:p>
            <a:r>
              <a:rPr lang="en-US" sz="3200">
                <a:latin typeface="Georgia" pitchFamily="1" charset="0"/>
                <a:cs typeface="Arial" charset="0"/>
              </a:rPr>
              <a:t>Why is it important to research well for the MUN?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blinds(horizontal)">
                                      <p:cBhvr>
                                        <p:cTn id="7" dur="500"/>
                                        <p:tgtEl>
                                          <p:spTgt spid="61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WordArt 2"/>
          <p:cNvSpPr>
            <a:spLocks noChangeArrowheads="1" noChangeShapeType="1" noTextEdit="1"/>
          </p:cNvSpPr>
          <p:nvPr/>
        </p:nvSpPr>
        <p:spPr bwMode="auto">
          <a:xfrm>
            <a:off x="1676400" y="2492375"/>
            <a:ext cx="5943600" cy="1295400"/>
          </a:xfrm>
          <a:prstGeom prst="rect">
            <a:avLst/>
          </a:prstGeom>
        </p:spPr>
        <p:txBody>
          <a:bodyPr wrap="none" fromWordArt="1">
            <a:prstTxWarp prst="textPlain">
              <a:avLst>
                <a:gd name="adj" fmla="val 50000"/>
              </a:avLst>
            </a:prstTxWarp>
          </a:bodyPr>
          <a:lstStyle/>
          <a:p>
            <a:pPr algn="ctr"/>
            <a:r>
              <a:rPr lang="en-IN" sz="3600" kern="10">
                <a:ln w="9525">
                  <a:solidFill>
                    <a:srgbClr val="000000"/>
                  </a:solidFill>
                  <a:round/>
                  <a:headEnd/>
                  <a:tailEnd/>
                </a:ln>
                <a:latin typeface="Arial Black"/>
              </a:rPr>
              <a:t>Unmoderated Caucus</a:t>
            </a:r>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7"/>
          <p:cNvSpPr txBox="1">
            <a:spLocks noChangeArrowheads="1"/>
          </p:cNvSpPr>
          <p:nvPr/>
        </p:nvSpPr>
        <p:spPr bwMode="auto">
          <a:xfrm>
            <a:off x="5851525" y="5751513"/>
            <a:ext cx="184150" cy="366712"/>
          </a:xfrm>
          <a:prstGeom prst="rect">
            <a:avLst/>
          </a:prstGeom>
          <a:noFill/>
          <a:ln w="9525">
            <a:noFill/>
            <a:miter lim="800000"/>
            <a:headEnd/>
            <a:tailEnd/>
          </a:ln>
        </p:spPr>
        <p:txBody>
          <a:bodyPr wrap="none">
            <a:spAutoFit/>
          </a:bodyPr>
          <a:lstStyle/>
          <a:p>
            <a:pPr eaLnBrk="0" hangingPunct="0"/>
            <a:endParaRPr lang="en-IN">
              <a:solidFill>
                <a:srgbClr val="000000"/>
              </a:solidFill>
            </a:endParaRPr>
          </a:p>
        </p:txBody>
      </p:sp>
      <p:sp>
        <p:nvSpPr>
          <p:cNvPr id="47107" name="Text Box 28"/>
          <p:cNvSpPr txBox="1">
            <a:spLocks noChangeArrowheads="1"/>
          </p:cNvSpPr>
          <p:nvPr/>
        </p:nvSpPr>
        <p:spPr bwMode="auto">
          <a:xfrm>
            <a:off x="36513" y="1093788"/>
            <a:ext cx="9144000" cy="2840037"/>
          </a:xfrm>
          <a:prstGeom prst="rect">
            <a:avLst/>
          </a:prstGeom>
          <a:noFill/>
          <a:ln w="9525">
            <a:noFill/>
            <a:miter lim="800000"/>
            <a:headEnd/>
            <a:tailEnd/>
          </a:ln>
        </p:spPr>
        <p:txBody>
          <a:bodyPr>
            <a:spAutoFit/>
          </a:bodyPr>
          <a:lstStyle/>
          <a:p>
            <a:pPr eaLnBrk="0" hangingPunct="0">
              <a:buFont typeface="Wingdings" pitchFamily="1" charset="2"/>
              <a:buChar char="Ø"/>
            </a:pPr>
            <a:r>
              <a:rPr lang="en-US" sz="2100">
                <a:solidFill>
                  <a:srgbClr val="000000"/>
                </a:solidFill>
                <a:latin typeface="Verdana" pitchFamily="1" charset="0"/>
              </a:rPr>
              <a:t>An un-moderated caucus is a temporary recess. </a:t>
            </a:r>
          </a:p>
          <a:p>
            <a:pPr eaLnBrk="0" hangingPunct="0">
              <a:buFont typeface="Wingdings" pitchFamily="1" charset="2"/>
              <a:buChar char="Ø"/>
            </a:pPr>
            <a:r>
              <a:rPr lang="en-US" sz="2100">
                <a:solidFill>
                  <a:srgbClr val="000000"/>
                </a:solidFill>
                <a:latin typeface="Verdana" pitchFamily="1" charset="0"/>
              </a:rPr>
              <a:t>Rules of procedure are suspended during caucusing.</a:t>
            </a:r>
          </a:p>
          <a:p>
            <a:pPr eaLnBrk="0" hangingPunct="0">
              <a:buFont typeface="Wingdings" pitchFamily="1" charset="2"/>
              <a:buChar char="Ø"/>
            </a:pPr>
            <a:r>
              <a:rPr lang="en-US" sz="2100">
                <a:solidFill>
                  <a:srgbClr val="000000"/>
                </a:solidFill>
                <a:latin typeface="Verdana" pitchFamily="1" charset="0"/>
              </a:rPr>
              <a:t> Used for lobbying and forming blocs, discussing draft resolutions and other issues.</a:t>
            </a:r>
          </a:p>
          <a:p>
            <a:pPr eaLnBrk="0" hangingPunct="0">
              <a:buFont typeface="Wingdings" pitchFamily="1" charset="2"/>
              <a:buChar char="Ø"/>
            </a:pPr>
            <a:r>
              <a:rPr lang="en-US" sz="2100">
                <a:solidFill>
                  <a:srgbClr val="000000"/>
                </a:solidFill>
                <a:latin typeface="Verdana" pitchFamily="1" charset="0"/>
              </a:rPr>
              <a:t>The executive board is not formally involved in the discussions</a:t>
            </a:r>
          </a:p>
          <a:p>
            <a:pPr eaLnBrk="0" hangingPunct="0">
              <a:buFont typeface="Wingdings" pitchFamily="1" charset="2"/>
              <a:buChar char="Ø"/>
            </a:pPr>
            <a:r>
              <a:rPr lang="en-US" sz="2100">
                <a:solidFill>
                  <a:srgbClr val="000000"/>
                </a:solidFill>
                <a:latin typeface="Verdana" pitchFamily="1" charset="0"/>
              </a:rPr>
              <a:t>Introduced by a motion from delegate specifying the time period and the reason for the unmoderated caucus.</a:t>
            </a:r>
          </a:p>
          <a:p>
            <a:pPr eaLnBrk="0" hangingPunct="0">
              <a:spcBef>
                <a:spcPct val="50000"/>
              </a:spcBef>
              <a:buFont typeface="Wingdings" pitchFamily="1" charset="2"/>
              <a:buNone/>
            </a:pPr>
            <a:endParaRPr lang="en-US" sz="2100">
              <a:solidFill>
                <a:srgbClr val="000000"/>
              </a:solidFill>
              <a:latin typeface="Verdana" pitchFamily="1" charset="0"/>
            </a:endParaRPr>
          </a:p>
        </p:txBody>
      </p:sp>
      <p:sp>
        <p:nvSpPr>
          <p:cNvPr id="41988" name="WordArt 29"/>
          <p:cNvSpPr>
            <a:spLocks noChangeArrowheads="1" noChangeShapeType="1" noTextEdit="1"/>
          </p:cNvSpPr>
          <p:nvPr/>
        </p:nvSpPr>
        <p:spPr bwMode="auto">
          <a:xfrm>
            <a:off x="1763713" y="188913"/>
            <a:ext cx="5638800" cy="762000"/>
          </a:xfrm>
          <a:prstGeom prst="rect">
            <a:avLst/>
          </a:prstGeom>
        </p:spPr>
        <p:txBody>
          <a:bodyPr wrap="none" fromWordArt="1">
            <a:prstTxWarp prst="textPlain">
              <a:avLst>
                <a:gd name="adj" fmla="val 50000"/>
              </a:avLst>
            </a:prstTxWarp>
          </a:bodyPr>
          <a:lstStyle/>
          <a:p>
            <a:pPr algn="ctr"/>
            <a:r>
              <a:rPr lang="en-IN" sz="3600" kern="10">
                <a:ln w="9525">
                  <a:solidFill>
                    <a:srgbClr val="000000"/>
                  </a:solidFill>
                  <a:round/>
                  <a:headEnd/>
                  <a:tailEnd/>
                </a:ln>
                <a:latin typeface="Arial Black"/>
              </a:rPr>
              <a:t>Unmoderated Caucus</a:t>
            </a:r>
          </a:p>
        </p:txBody>
      </p:sp>
      <p:pic>
        <p:nvPicPr>
          <p:cNvPr id="6148" name="Picture 4" descr="n515000315_2301968_5625"/>
          <p:cNvPicPr>
            <a:picLocks noChangeAspect="1" noChangeArrowheads="1"/>
          </p:cNvPicPr>
          <p:nvPr/>
        </p:nvPicPr>
        <p:blipFill>
          <a:blip r:embed="rId2" cstate="print"/>
          <a:srcRect l="10265" t="19978" r="31458" b="5850"/>
          <a:stretch>
            <a:fillRect/>
          </a:stretch>
        </p:blipFill>
        <p:spPr bwMode="auto">
          <a:xfrm>
            <a:off x="5795963" y="3357563"/>
            <a:ext cx="2286000" cy="2438400"/>
          </a:xfrm>
          <a:prstGeom prst="rect">
            <a:avLst/>
          </a:prstGeom>
          <a:noFill/>
          <a:ln w="9525">
            <a:noFill/>
            <a:miter lim="800000"/>
            <a:headEnd/>
            <a:tailEnd/>
          </a:ln>
        </p:spPr>
      </p:pic>
      <p:sp>
        <p:nvSpPr>
          <p:cNvPr id="6149" name="AutoShape 5"/>
          <p:cNvSpPr>
            <a:spLocks noChangeArrowheads="1"/>
          </p:cNvSpPr>
          <p:nvPr/>
        </p:nvSpPr>
        <p:spPr bwMode="auto">
          <a:xfrm>
            <a:off x="971550" y="3500438"/>
            <a:ext cx="4953000" cy="2133600"/>
          </a:xfrm>
          <a:prstGeom prst="wedgeEllipseCallout">
            <a:avLst>
              <a:gd name="adj1" fmla="val 54903"/>
              <a:gd name="adj2" fmla="val -8037"/>
            </a:avLst>
          </a:prstGeom>
          <a:gradFill rotWithShape="1">
            <a:gsLst>
              <a:gs pos="0">
                <a:schemeClr val="accent1"/>
              </a:gs>
              <a:gs pos="100000">
                <a:schemeClr val="bg1"/>
              </a:gs>
            </a:gsLst>
            <a:path path="rect">
              <a:fillToRect l="50000" t="50000" r="50000" b="50000"/>
            </a:path>
          </a:gradFill>
          <a:ln w="9525">
            <a:solidFill>
              <a:schemeClr val="tx1"/>
            </a:solidFill>
            <a:miter lim="800000"/>
            <a:headEnd/>
            <a:tailEnd/>
          </a:ln>
        </p:spPr>
        <p:txBody>
          <a:bodyPr/>
          <a:lstStyle/>
          <a:p>
            <a:pPr>
              <a:spcBef>
                <a:spcPct val="50000"/>
              </a:spcBef>
            </a:pPr>
            <a:r>
              <a:rPr lang="en-US" sz="2000">
                <a:solidFill>
                  <a:srgbClr val="000000"/>
                </a:solidFill>
              </a:rPr>
              <a:t>“The delegate of Palestine would like to raise an unmoderated caucus of time limit 15 minutes for forming draft resolutions.”</a:t>
            </a:r>
            <a:endParaRPr lang="en-IN" sz="200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linds(horizontal)">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linds(horizontal)">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linds(horizontal)">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blinds(horizontal)">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148"/>
                                        </p:tgtEl>
                                        <p:attrNameLst>
                                          <p:attrName>style.visibility</p:attrName>
                                        </p:attrNameLst>
                                      </p:cBhvr>
                                      <p:to>
                                        <p:strVal val="visible"/>
                                      </p:to>
                                    </p:set>
                                    <p:animEffect transition="in" filter="checkerboard(across)">
                                      <p:cBhvr>
                                        <p:cTn id="32" dur="500"/>
                                        <p:tgtEl>
                                          <p:spTgt spid="6148"/>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6149"/>
                                        </p:tgtEl>
                                        <p:attrNameLst>
                                          <p:attrName>style.visibility</p:attrName>
                                        </p:attrNameLst>
                                      </p:cBhvr>
                                      <p:to>
                                        <p:strVal val="visible"/>
                                      </p:to>
                                    </p:set>
                                    <p:animEffect transition="in" filter="box(in)">
                                      <p:cBhvr>
                                        <p:cTn id="35"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0" y="152400"/>
            <a:ext cx="9144000" cy="701675"/>
          </a:xfrm>
          <a:prstGeom prst="rect">
            <a:avLst/>
          </a:prstGeom>
          <a:noFill/>
          <a:ln w="9525">
            <a:noFill/>
            <a:miter lim="800000"/>
            <a:headEnd/>
            <a:tailEnd/>
          </a:ln>
        </p:spPr>
        <p:txBody>
          <a:bodyPr>
            <a:spAutoFit/>
          </a:bodyPr>
          <a:lstStyle/>
          <a:p>
            <a:pPr algn="ctr" eaLnBrk="0" hangingPunct="0">
              <a:spcBef>
                <a:spcPct val="50000"/>
              </a:spcBef>
            </a:pPr>
            <a:r>
              <a:rPr lang="en-US" sz="2000" b="1">
                <a:solidFill>
                  <a:srgbClr val="000000"/>
                </a:solidFill>
              </a:rPr>
              <a:t>On the Basis of the timing of the caucus an unmoderated caucus can be divided into three stages</a:t>
            </a:r>
          </a:p>
        </p:txBody>
      </p:sp>
      <p:sp>
        <p:nvSpPr>
          <p:cNvPr id="48131" name="WordArt 4"/>
          <p:cNvSpPr>
            <a:spLocks noChangeArrowheads="1" noChangeShapeType="1" noTextEdit="1"/>
          </p:cNvSpPr>
          <p:nvPr/>
        </p:nvSpPr>
        <p:spPr bwMode="auto">
          <a:xfrm>
            <a:off x="304800" y="1371600"/>
            <a:ext cx="1524000" cy="609600"/>
          </a:xfrm>
          <a:prstGeom prst="rect">
            <a:avLst/>
          </a:prstGeom>
        </p:spPr>
        <p:txBody>
          <a:bodyPr wrap="none" fromWordArt="1">
            <a:prstTxWarp prst="textPlain">
              <a:avLst>
                <a:gd name="adj" fmla="val 50000"/>
              </a:avLst>
            </a:prstTxWarp>
          </a:bodyPr>
          <a:lstStyle/>
          <a:p>
            <a:pPr algn="ctr"/>
            <a:r>
              <a:rPr lang="en-IN" sz="2800" kern="10">
                <a:ln w="9525">
                  <a:solidFill>
                    <a:srgbClr val="000000"/>
                  </a:solidFill>
                  <a:round/>
                  <a:headEnd/>
                  <a:tailEnd/>
                </a:ln>
                <a:latin typeface="Arial Black"/>
              </a:rPr>
              <a:t>Stage 1 </a:t>
            </a:r>
          </a:p>
        </p:txBody>
      </p:sp>
      <p:sp>
        <p:nvSpPr>
          <p:cNvPr id="48132" name="WordArt 5"/>
          <p:cNvSpPr>
            <a:spLocks noChangeArrowheads="1" noChangeShapeType="1" noTextEdit="1"/>
          </p:cNvSpPr>
          <p:nvPr/>
        </p:nvSpPr>
        <p:spPr bwMode="auto">
          <a:xfrm>
            <a:off x="250825" y="2924175"/>
            <a:ext cx="1476375" cy="495300"/>
          </a:xfrm>
          <a:prstGeom prst="rect">
            <a:avLst/>
          </a:prstGeom>
        </p:spPr>
        <p:txBody>
          <a:bodyPr wrap="none" fromWordArt="1">
            <a:prstTxWarp prst="textPlain">
              <a:avLst>
                <a:gd name="adj" fmla="val 50000"/>
              </a:avLst>
            </a:prstTxWarp>
          </a:bodyPr>
          <a:lstStyle/>
          <a:p>
            <a:pPr algn="ctr"/>
            <a:r>
              <a:rPr lang="en-IN" sz="2800" kern="10">
                <a:ln w="9525">
                  <a:solidFill>
                    <a:srgbClr val="000000"/>
                  </a:solidFill>
                  <a:round/>
                  <a:headEnd/>
                  <a:tailEnd/>
                </a:ln>
                <a:latin typeface="Arial Black"/>
              </a:rPr>
              <a:t>Stage 2</a:t>
            </a:r>
          </a:p>
        </p:txBody>
      </p:sp>
      <p:sp>
        <p:nvSpPr>
          <p:cNvPr id="48133" name="WordArt 6"/>
          <p:cNvSpPr>
            <a:spLocks noChangeArrowheads="1" noChangeShapeType="1" noTextEdit="1"/>
          </p:cNvSpPr>
          <p:nvPr/>
        </p:nvSpPr>
        <p:spPr bwMode="auto">
          <a:xfrm>
            <a:off x="304800" y="4437063"/>
            <a:ext cx="1476375" cy="533400"/>
          </a:xfrm>
          <a:prstGeom prst="rect">
            <a:avLst/>
          </a:prstGeom>
        </p:spPr>
        <p:txBody>
          <a:bodyPr wrap="none" fromWordArt="1">
            <a:prstTxWarp prst="textPlain">
              <a:avLst>
                <a:gd name="adj" fmla="val 50000"/>
              </a:avLst>
            </a:prstTxWarp>
          </a:bodyPr>
          <a:lstStyle/>
          <a:p>
            <a:pPr algn="ctr"/>
            <a:r>
              <a:rPr lang="en-IN" sz="2800" kern="10">
                <a:ln w="9525">
                  <a:solidFill>
                    <a:srgbClr val="000000"/>
                  </a:solidFill>
                  <a:round/>
                  <a:headEnd/>
                  <a:tailEnd/>
                </a:ln>
                <a:solidFill>
                  <a:schemeClr val="tx2"/>
                </a:solidFill>
                <a:latin typeface="Arial Black"/>
              </a:rPr>
              <a:t>Stage 3</a:t>
            </a:r>
          </a:p>
        </p:txBody>
      </p:sp>
      <p:sp>
        <p:nvSpPr>
          <p:cNvPr id="48134" name="Text Box 31"/>
          <p:cNvSpPr txBox="1">
            <a:spLocks noChangeArrowheads="1"/>
          </p:cNvSpPr>
          <p:nvPr/>
        </p:nvSpPr>
        <p:spPr bwMode="auto">
          <a:xfrm>
            <a:off x="2051050" y="1066800"/>
            <a:ext cx="6781800" cy="1314450"/>
          </a:xfrm>
          <a:prstGeom prst="rect">
            <a:avLst/>
          </a:prstGeom>
          <a:noFill/>
          <a:ln w="9525">
            <a:noFill/>
            <a:miter lim="800000"/>
            <a:headEnd/>
            <a:tailEnd/>
          </a:ln>
        </p:spPr>
        <p:txBody>
          <a:bodyPr>
            <a:spAutoFit/>
          </a:bodyPr>
          <a:lstStyle/>
          <a:p>
            <a:pPr eaLnBrk="0" hangingPunct="0">
              <a:spcBef>
                <a:spcPct val="50000"/>
              </a:spcBef>
              <a:buFont typeface="Wingdings" pitchFamily="1" charset="2"/>
              <a:buChar char="Ø"/>
            </a:pPr>
            <a:r>
              <a:rPr lang="en-US" sz="1600">
                <a:solidFill>
                  <a:srgbClr val="000000"/>
                </a:solidFill>
              </a:rPr>
              <a:t>This is the initial stage.</a:t>
            </a:r>
          </a:p>
          <a:p>
            <a:pPr eaLnBrk="0" hangingPunct="0">
              <a:spcBef>
                <a:spcPct val="50000"/>
              </a:spcBef>
              <a:buFont typeface="Wingdings" pitchFamily="1" charset="2"/>
              <a:buChar char="Ø"/>
            </a:pPr>
            <a:r>
              <a:rPr lang="en-US" sz="1600">
                <a:solidFill>
                  <a:srgbClr val="000000"/>
                </a:solidFill>
              </a:rPr>
              <a:t>The main aim during it should be lobbying and finding allies.</a:t>
            </a:r>
          </a:p>
          <a:p>
            <a:pPr eaLnBrk="0" hangingPunct="0">
              <a:spcBef>
                <a:spcPct val="50000"/>
              </a:spcBef>
              <a:buFont typeface="Wingdings" pitchFamily="1" charset="2"/>
              <a:buChar char="Ø"/>
            </a:pPr>
            <a:r>
              <a:rPr lang="en-US" sz="1600">
                <a:solidFill>
                  <a:srgbClr val="000000"/>
                </a:solidFill>
              </a:rPr>
              <a:t> Note Passing and Speakers List should be effectively used for this purpose when the house is in session.</a:t>
            </a:r>
          </a:p>
        </p:txBody>
      </p:sp>
      <p:sp>
        <p:nvSpPr>
          <p:cNvPr id="48135" name="Text Box 32"/>
          <p:cNvSpPr txBox="1">
            <a:spLocks noChangeArrowheads="1"/>
          </p:cNvSpPr>
          <p:nvPr/>
        </p:nvSpPr>
        <p:spPr bwMode="auto">
          <a:xfrm>
            <a:off x="1979613" y="2852738"/>
            <a:ext cx="7620000" cy="708025"/>
          </a:xfrm>
          <a:prstGeom prst="rect">
            <a:avLst/>
          </a:prstGeom>
          <a:noFill/>
          <a:ln w="9525">
            <a:noFill/>
            <a:miter lim="800000"/>
            <a:headEnd/>
            <a:tailEnd/>
          </a:ln>
        </p:spPr>
        <p:txBody>
          <a:bodyPr>
            <a:spAutoFit/>
          </a:bodyPr>
          <a:lstStyle/>
          <a:p>
            <a:pPr eaLnBrk="0" hangingPunct="0">
              <a:spcBef>
                <a:spcPct val="50000"/>
              </a:spcBef>
              <a:buFont typeface="Wingdings" pitchFamily="1" charset="2"/>
              <a:buChar char="Ø"/>
            </a:pPr>
            <a:r>
              <a:rPr lang="en-US" sz="1600">
                <a:solidFill>
                  <a:srgbClr val="000000"/>
                </a:solidFill>
              </a:rPr>
              <a:t>The focus now shifts towards drafting working papers.</a:t>
            </a:r>
          </a:p>
          <a:p>
            <a:pPr eaLnBrk="0" hangingPunct="0">
              <a:spcBef>
                <a:spcPct val="50000"/>
              </a:spcBef>
              <a:buFont typeface="Wingdings" pitchFamily="1" charset="2"/>
              <a:buChar char="Ø"/>
            </a:pPr>
            <a:r>
              <a:rPr lang="en-US" sz="1600">
                <a:solidFill>
                  <a:srgbClr val="000000"/>
                </a:solidFill>
              </a:rPr>
              <a:t>Delegates sit down together and jot down the clauses of there working paper.</a:t>
            </a:r>
          </a:p>
        </p:txBody>
      </p:sp>
      <p:sp>
        <p:nvSpPr>
          <p:cNvPr id="48136" name="Text Box 33"/>
          <p:cNvSpPr txBox="1">
            <a:spLocks noChangeArrowheads="1"/>
          </p:cNvSpPr>
          <p:nvPr/>
        </p:nvSpPr>
        <p:spPr bwMode="auto">
          <a:xfrm>
            <a:off x="1981200" y="3933825"/>
            <a:ext cx="7239000" cy="2047875"/>
          </a:xfrm>
          <a:prstGeom prst="rect">
            <a:avLst/>
          </a:prstGeom>
          <a:noFill/>
          <a:ln w="9525">
            <a:noFill/>
            <a:miter lim="800000"/>
            <a:headEnd/>
            <a:tailEnd/>
          </a:ln>
        </p:spPr>
        <p:txBody>
          <a:bodyPr>
            <a:spAutoFit/>
          </a:bodyPr>
          <a:lstStyle/>
          <a:p>
            <a:pPr eaLnBrk="0" hangingPunct="0">
              <a:spcBef>
                <a:spcPct val="50000"/>
              </a:spcBef>
              <a:buFont typeface="Wingdings" pitchFamily="1" charset="2"/>
              <a:buChar char="Ø"/>
            </a:pPr>
            <a:r>
              <a:rPr lang="en-US" sz="1600">
                <a:solidFill>
                  <a:srgbClr val="000000"/>
                </a:solidFill>
              </a:rPr>
              <a:t>This is the time to get maximum support for your resolution.</a:t>
            </a:r>
          </a:p>
          <a:p>
            <a:pPr eaLnBrk="0" hangingPunct="0">
              <a:spcBef>
                <a:spcPct val="50000"/>
              </a:spcBef>
              <a:buFont typeface="Wingdings" pitchFamily="1" charset="2"/>
              <a:buChar char="Ø"/>
            </a:pPr>
            <a:r>
              <a:rPr lang="en-US" sz="1600">
                <a:solidFill>
                  <a:srgbClr val="000000"/>
                </a:solidFill>
              </a:rPr>
              <a:t>One has to convince and coax the other delegates to vote for his resolution. </a:t>
            </a:r>
          </a:p>
          <a:p>
            <a:pPr eaLnBrk="0" hangingPunct="0">
              <a:spcBef>
                <a:spcPct val="50000"/>
              </a:spcBef>
              <a:buFont typeface="Wingdings" pitchFamily="1" charset="2"/>
              <a:buChar char="Ø"/>
            </a:pPr>
            <a:r>
              <a:rPr lang="en-US" sz="1600">
                <a:solidFill>
                  <a:srgbClr val="000000"/>
                </a:solidFill>
              </a:rPr>
              <a:t>Special focus should be on the seemingly undecided delegates.  </a:t>
            </a:r>
          </a:p>
          <a:p>
            <a:pPr eaLnBrk="0" hangingPunct="0">
              <a:spcBef>
                <a:spcPct val="50000"/>
              </a:spcBef>
              <a:buFont typeface="Wingdings" pitchFamily="1" charset="2"/>
              <a:buChar char="Ø"/>
            </a:pPr>
            <a:r>
              <a:rPr lang="en-US" sz="1600">
                <a:solidFill>
                  <a:srgbClr val="000000"/>
                </a:solidFill>
              </a:rPr>
              <a:t>One must talk top as much people as possible and try and negotiate to include others demands to get there support.</a:t>
            </a:r>
          </a:p>
          <a:p>
            <a:pPr eaLnBrk="0" hangingPunct="0">
              <a:spcBef>
                <a:spcPct val="50000"/>
              </a:spcBef>
              <a:buFont typeface="Wingdings" pitchFamily="1" charset="2"/>
              <a:buChar char="Ø"/>
            </a:pPr>
            <a:endParaRPr lang="en-US" sz="1600">
              <a:solidFill>
                <a:srgbClr val="00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Effect transition="in" filter="box(out)">
                                      <p:cBhvr>
                                        <p:cTn id="7" dur="500"/>
                                        <p:tgtEl>
                                          <p:spTgt spid="481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8134">
                                            <p:txEl>
                                              <p:pRg st="0" end="0"/>
                                            </p:txEl>
                                          </p:spTgt>
                                        </p:tgtEl>
                                        <p:attrNameLst>
                                          <p:attrName>style.visibility</p:attrName>
                                        </p:attrNameLst>
                                      </p:cBhvr>
                                      <p:to>
                                        <p:strVal val="visible"/>
                                      </p:to>
                                    </p:set>
                                    <p:animEffect transition="in" filter="blinds(horizontal)">
                                      <p:cBhvr>
                                        <p:cTn id="12" dur="500"/>
                                        <p:tgtEl>
                                          <p:spTgt spid="481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8134">
                                            <p:txEl>
                                              <p:pRg st="1" end="1"/>
                                            </p:txEl>
                                          </p:spTgt>
                                        </p:tgtEl>
                                        <p:attrNameLst>
                                          <p:attrName>style.visibility</p:attrName>
                                        </p:attrNameLst>
                                      </p:cBhvr>
                                      <p:to>
                                        <p:strVal val="visible"/>
                                      </p:to>
                                    </p:set>
                                    <p:animEffect transition="in" filter="blinds(horizontal)">
                                      <p:cBhvr>
                                        <p:cTn id="17" dur="500"/>
                                        <p:tgtEl>
                                          <p:spTgt spid="4813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8134">
                                            <p:txEl>
                                              <p:pRg st="2" end="2"/>
                                            </p:txEl>
                                          </p:spTgt>
                                        </p:tgtEl>
                                        <p:attrNameLst>
                                          <p:attrName>style.visibility</p:attrName>
                                        </p:attrNameLst>
                                      </p:cBhvr>
                                      <p:to>
                                        <p:strVal val="visible"/>
                                      </p:to>
                                    </p:set>
                                    <p:animEffect transition="in" filter="blinds(horizontal)">
                                      <p:cBhvr>
                                        <p:cTn id="22" dur="500"/>
                                        <p:tgtEl>
                                          <p:spTgt spid="4813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8132"/>
                                        </p:tgtEl>
                                        <p:attrNameLst>
                                          <p:attrName>style.visibility</p:attrName>
                                        </p:attrNameLst>
                                      </p:cBhvr>
                                      <p:to>
                                        <p:strVal val="visible"/>
                                      </p:to>
                                    </p:set>
                                    <p:animEffect transition="in" filter="box(out)">
                                      <p:cBhvr>
                                        <p:cTn id="27" dur="500"/>
                                        <p:tgtEl>
                                          <p:spTgt spid="4813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8135">
                                            <p:txEl>
                                              <p:pRg st="0" end="0"/>
                                            </p:txEl>
                                          </p:spTgt>
                                        </p:tgtEl>
                                        <p:attrNameLst>
                                          <p:attrName>style.visibility</p:attrName>
                                        </p:attrNameLst>
                                      </p:cBhvr>
                                      <p:to>
                                        <p:strVal val="visible"/>
                                      </p:to>
                                    </p:set>
                                    <p:animEffect transition="in" filter="blinds(horizontal)">
                                      <p:cBhvr>
                                        <p:cTn id="32" dur="500"/>
                                        <p:tgtEl>
                                          <p:spTgt spid="4813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8135">
                                            <p:txEl>
                                              <p:pRg st="1" end="1"/>
                                            </p:txEl>
                                          </p:spTgt>
                                        </p:tgtEl>
                                        <p:attrNameLst>
                                          <p:attrName>style.visibility</p:attrName>
                                        </p:attrNameLst>
                                      </p:cBhvr>
                                      <p:to>
                                        <p:strVal val="visible"/>
                                      </p:to>
                                    </p:set>
                                    <p:animEffect transition="in" filter="blinds(horizontal)">
                                      <p:cBhvr>
                                        <p:cTn id="37" dur="500"/>
                                        <p:tgtEl>
                                          <p:spTgt spid="4813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48133"/>
                                        </p:tgtEl>
                                        <p:attrNameLst>
                                          <p:attrName>style.visibility</p:attrName>
                                        </p:attrNameLst>
                                      </p:cBhvr>
                                      <p:to>
                                        <p:strVal val="visible"/>
                                      </p:to>
                                    </p:set>
                                    <p:animEffect transition="in" filter="box(out)">
                                      <p:cBhvr>
                                        <p:cTn id="42" dur="500"/>
                                        <p:tgtEl>
                                          <p:spTgt spid="4813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8136">
                                            <p:txEl>
                                              <p:pRg st="0" end="0"/>
                                            </p:txEl>
                                          </p:spTgt>
                                        </p:tgtEl>
                                        <p:attrNameLst>
                                          <p:attrName>style.visibility</p:attrName>
                                        </p:attrNameLst>
                                      </p:cBhvr>
                                      <p:to>
                                        <p:strVal val="visible"/>
                                      </p:to>
                                    </p:set>
                                    <p:animEffect transition="in" filter="blinds(horizontal)">
                                      <p:cBhvr>
                                        <p:cTn id="47" dur="500"/>
                                        <p:tgtEl>
                                          <p:spTgt spid="4813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8136">
                                            <p:txEl>
                                              <p:pRg st="1" end="1"/>
                                            </p:txEl>
                                          </p:spTgt>
                                        </p:tgtEl>
                                        <p:attrNameLst>
                                          <p:attrName>style.visibility</p:attrName>
                                        </p:attrNameLst>
                                      </p:cBhvr>
                                      <p:to>
                                        <p:strVal val="visible"/>
                                      </p:to>
                                    </p:set>
                                    <p:animEffect transition="in" filter="blinds(horizontal)">
                                      <p:cBhvr>
                                        <p:cTn id="52" dur="500"/>
                                        <p:tgtEl>
                                          <p:spTgt spid="48136">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8136">
                                            <p:txEl>
                                              <p:pRg st="2" end="2"/>
                                            </p:txEl>
                                          </p:spTgt>
                                        </p:tgtEl>
                                        <p:attrNameLst>
                                          <p:attrName>style.visibility</p:attrName>
                                        </p:attrNameLst>
                                      </p:cBhvr>
                                      <p:to>
                                        <p:strVal val="visible"/>
                                      </p:to>
                                    </p:set>
                                    <p:animEffect transition="in" filter="blinds(horizontal)">
                                      <p:cBhvr>
                                        <p:cTn id="57" dur="500"/>
                                        <p:tgtEl>
                                          <p:spTgt spid="48136">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8136">
                                            <p:txEl>
                                              <p:pRg st="3" end="3"/>
                                            </p:txEl>
                                          </p:spTgt>
                                        </p:tgtEl>
                                        <p:attrNameLst>
                                          <p:attrName>style.visibility</p:attrName>
                                        </p:attrNameLst>
                                      </p:cBhvr>
                                      <p:to>
                                        <p:strVal val="visible"/>
                                      </p:to>
                                    </p:set>
                                    <p:animEffect transition="in" filter="blinds(horizontal)">
                                      <p:cBhvr>
                                        <p:cTn id="62" dur="500"/>
                                        <p:tgtEl>
                                          <p:spTgt spid="481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nimBg="1"/>
      <p:bldP spid="48132" grpId="0" animBg="1"/>
      <p:bldP spid="4813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a:xfrm>
            <a:off x="0" y="1125538"/>
            <a:ext cx="9144000" cy="6400800"/>
          </a:xfrm>
        </p:spPr>
        <p:txBody>
          <a:bodyPr/>
          <a:lstStyle/>
          <a:p>
            <a:pPr>
              <a:lnSpc>
                <a:spcPct val="90000"/>
              </a:lnSpc>
            </a:pPr>
            <a:r>
              <a:rPr lang="en-US" sz="1800" dirty="0" smtClean="0"/>
              <a:t>Apart from formal and informal debate, delegates can communicate through chits facilitated by conference staff. </a:t>
            </a:r>
          </a:p>
          <a:p>
            <a:pPr>
              <a:lnSpc>
                <a:spcPct val="90000"/>
              </a:lnSpc>
              <a:buFont typeface="Wingdings 3" pitchFamily="18" charset="2"/>
              <a:buNone/>
            </a:pPr>
            <a:r>
              <a:rPr lang="en-US" sz="1800" dirty="0" smtClean="0"/>
              <a:t>	Chits can be sent to other delegates, as well as to the executive board.</a:t>
            </a:r>
          </a:p>
          <a:p>
            <a:pPr>
              <a:lnSpc>
                <a:spcPct val="90000"/>
              </a:lnSpc>
              <a:buFont typeface="Wingdings 3" pitchFamily="18" charset="2"/>
              <a:buNone/>
            </a:pPr>
            <a:endParaRPr lang="en-US" sz="1800" dirty="0" smtClean="0"/>
          </a:p>
          <a:p>
            <a:pPr>
              <a:lnSpc>
                <a:spcPct val="90000"/>
              </a:lnSpc>
            </a:pPr>
            <a:r>
              <a:rPr lang="en-US" sz="1800" dirty="0" smtClean="0"/>
              <a:t>Mostly used as a fast means of communication during committee proceedings for:</a:t>
            </a:r>
          </a:p>
          <a:p>
            <a:pPr lvl="1">
              <a:lnSpc>
                <a:spcPct val="90000"/>
              </a:lnSpc>
            </a:pPr>
            <a:r>
              <a:rPr lang="en-US" sz="1800" dirty="0" smtClean="0"/>
              <a:t>Clarifying other country’s stands</a:t>
            </a:r>
          </a:p>
          <a:p>
            <a:pPr lvl="1">
              <a:lnSpc>
                <a:spcPct val="90000"/>
              </a:lnSpc>
            </a:pPr>
            <a:r>
              <a:rPr lang="en-US" sz="1800" dirty="0" smtClean="0"/>
              <a:t>Lobbying and making allies before </a:t>
            </a:r>
            <a:r>
              <a:rPr lang="en-US" sz="1800" dirty="0" err="1" smtClean="0"/>
              <a:t>unmoderated</a:t>
            </a:r>
            <a:r>
              <a:rPr lang="en-US" sz="1800" dirty="0" smtClean="0"/>
              <a:t> caucuses</a:t>
            </a:r>
          </a:p>
          <a:p>
            <a:pPr lvl="1">
              <a:lnSpc>
                <a:spcPct val="90000"/>
              </a:lnSpc>
            </a:pPr>
            <a:r>
              <a:rPr lang="en-US" sz="1800" dirty="0" smtClean="0"/>
              <a:t>Important points to </a:t>
            </a:r>
            <a:r>
              <a:rPr lang="en-US" sz="1800" smtClean="0"/>
              <a:t>the Executive Board</a:t>
            </a:r>
            <a:endParaRPr lang="en-US" sz="1800" dirty="0" smtClean="0"/>
          </a:p>
          <a:p>
            <a:pPr>
              <a:lnSpc>
                <a:spcPct val="90000"/>
              </a:lnSpc>
              <a:buFont typeface="Wingdings 3" pitchFamily="18" charset="2"/>
              <a:buNone/>
            </a:pPr>
            <a:endParaRPr lang="en-US" sz="1800" dirty="0" smtClean="0"/>
          </a:p>
          <a:p>
            <a:pPr>
              <a:lnSpc>
                <a:spcPct val="90000"/>
              </a:lnSpc>
            </a:pPr>
            <a:r>
              <a:rPr lang="en-US" sz="1800" dirty="0" smtClean="0"/>
              <a:t>Formal language not required but maintaining professionalism recommended.</a:t>
            </a:r>
          </a:p>
          <a:p>
            <a:pPr>
              <a:lnSpc>
                <a:spcPct val="90000"/>
              </a:lnSpc>
              <a:buFont typeface="Wingdings 3" pitchFamily="18" charset="2"/>
              <a:buNone/>
            </a:pPr>
            <a:endParaRPr lang="en-US" sz="1800" dirty="0" smtClean="0"/>
          </a:p>
        </p:txBody>
      </p:sp>
      <p:sp>
        <p:nvSpPr>
          <p:cNvPr id="40962" name="Rectangle 2"/>
          <p:cNvSpPr>
            <a:spLocks noGrp="1" noChangeArrowheads="1"/>
          </p:cNvSpPr>
          <p:nvPr>
            <p:ph type="title"/>
          </p:nvPr>
        </p:nvSpPr>
        <p:spPr>
          <a:xfrm>
            <a:off x="0" y="332656"/>
            <a:ext cx="9144000" cy="533400"/>
          </a:xfrm>
        </p:spPr>
        <p:txBody>
          <a:bodyPr>
            <a:normAutofit fontScale="90000"/>
          </a:bodyPr>
          <a:lstStyle/>
          <a:p>
            <a:pPr algn="ctr" fontAlgn="auto">
              <a:spcAft>
                <a:spcPts val="0"/>
              </a:spcAft>
              <a:defRPr/>
            </a:pPr>
            <a:r>
              <a:rPr lang="en-US" sz="3200" dirty="0" smtClean="0">
                <a:latin typeface="Arial Black" pitchFamily="34" charset="0"/>
              </a:rPr>
              <a:t>THE ART OF USING CHITS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blinds(horizontal)">
                                      <p:cBhvr>
                                        <p:cTn id="7" dur="500"/>
                                        <p:tgtEl>
                                          <p:spTgt spid="86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blinds(horizontal)">
                                      <p:cBhvr>
                                        <p:cTn id="12" dur="500"/>
                                        <p:tgtEl>
                                          <p:spTgt spid="860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6019">
                                            <p:txEl>
                                              <p:pRg st="3" end="3"/>
                                            </p:txEl>
                                          </p:spTgt>
                                        </p:tgtEl>
                                        <p:attrNameLst>
                                          <p:attrName>style.visibility</p:attrName>
                                        </p:attrNameLst>
                                      </p:cBhvr>
                                      <p:to>
                                        <p:strVal val="visible"/>
                                      </p:to>
                                    </p:set>
                                    <p:animEffect transition="in" filter="blinds(horizontal)">
                                      <p:cBhvr>
                                        <p:cTn id="17" dur="500"/>
                                        <p:tgtEl>
                                          <p:spTgt spid="86019">
                                            <p:txEl>
                                              <p:pRg st="3" end="3"/>
                                            </p:txEl>
                                          </p:spTgt>
                                        </p:tgtEl>
                                      </p:cBhvr>
                                    </p:animEffect>
                                  </p:childTnLst>
                                </p:cTn>
                              </p:par>
                            </p:childTnLst>
                          </p:cTn>
                        </p:par>
                        <p:par>
                          <p:cTn id="18" fill="hold">
                            <p:stCondLst>
                              <p:cond delay="500"/>
                            </p:stCondLst>
                            <p:childTnLst>
                              <p:par>
                                <p:cTn id="19" presetID="3" presetClass="entr" presetSubtype="10" fill="hold" nodeType="afterEffect">
                                  <p:stCondLst>
                                    <p:cond delay="0"/>
                                  </p:stCondLst>
                                  <p:childTnLst>
                                    <p:set>
                                      <p:cBhvr>
                                        <p:cTn id="20" dur="1" fill="hold">
                                          <p:stCondLst>
                                            <p:cond delay="0"/>
                                          </p:stCondLst>
                                        </p:cTn>
                                        <p:tgtEl>
                                          <p:spTgt spid="86019">
                                            <p:txEl>
                                              <p:pRg st="4" end="4"/>
                                            </p:txEl>
                                          </p:spTgt>
                                        </p:tgtEl>
                                        <p:attrNameLst>
                                          <p:attrName>style.visibility</p:attrName>
                                        </p:attrNameLst>
                                      </p:cBhvr>
                                      <p:to>
                                        <p:strVal val="visible"/>
                                      </p:to>
                                    </p:set>
                                    <p:animEffect transition="in" filter="blinds(horizontal)">
                                      <p:cBhvr>
                                        <p:cTn id="21" dur="500"/>
                                        <p:tgtEl>
                                          <p:spTgt spid="8601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86019">
                                            <p:txEl>
                                              <p:pRg st="5" end="5"/>
                                            </p:txEl>
                                          </p:spTgt>
                                        </p:tgtEl>
                                        <p:attrNameLst>
                                          <p:attrName>style.visibility</p:attrName>
                                        </p:attrNameLst>
                                      </p:cBhvr>
                                      <p:to>
                                        <p:strVal val="visible"/>
                                      </p:to>
                                    </p:set>
                                    <p:animEffect transition="in" filter="blinds(horizontal)">
                                      <p:cBhvr>
                                        <p:cTn id="26" dur="500"/>
                                        <p:tgtEl>
                                          <p:spTgt spid="8601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86019">
                                            <p:txEl>
                                              <p:pRg st="6" end="6"/>
                                            </p:txEl>
                                          </p:spTgt>
                                        </p:tgtEl>
                                        <p:attrNameLst>
                                          <p:attrName>style.visibility</p:attrName>
                                        </p:attrNameLst>
                                      </p:cBhvr>
                                      <p:to>
                                        <p:strVal val="visible"/>
                                      </p:to>
                                    </p:set>
                                    <p:animEffect transition="in" filter="blinds(horizontal)">
                                      <p:cBhvr>
                                        <p:cTn id="31" dur="500"/>
                                        <p:tgtEl>
                                          <p:spTgt spid="8601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86019">
                                            <p:txEl>
                                              <p:pRg st="8" end="8"/>
                                            </p:txEl>
                                          </p:spTgt>
                                        </p:tgtEl>
                                        <p:attrNameLst>
                                          <p:attrName>style.visibility</p:attrName>
                                        </p:attrNameLst>
                                      </p:cBhvr>
                                      <p:to>
                                        <p:strVal val="visible"/>
                                      </p:to>
                                    </p:set>
                                    <p:animEffect transition="in" filter="blinds(horizontal)">
                                      <p:cBhvr>
                                        <p:cTn id="36" dur="500"/>
                                        <p:tgtEl>
                                          <p:spTgt spid="860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1500166" y="2071678"/>
            <a:ext cx="6265862" cy="914400"/>
          </a:xfrm>
          <a:prstGeom prst="rect">
            <a:avLst/>
          </a:prstGeom>
          <a:noFill/>
          <a:ln w="9525">
            <a:noFill/>
            <a:miter lim="800000"/>
            <a:headEnd/>
            <a:tailEnd/>
          </a:ln>
        </p:spPr>
        <p:txBody>
          <a:bodyPr>
            <a:spAutoFit/>
          </a:bodyPr>
          <a:lstStyle/>
          <a:p>
            <a:pPr algn="ctr">
              <a:spcBef>
                <a:spcPct val="50000"/>
              </a:spcBef>
            </a:pPr>
            <a:r>
              <a:rPr lang="en-US" sz="5400" b="1" dirty="0"/>
              <a:t>RESOLUTIONS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3252"/>
                                        </p:tgtEl>
                                        <p:attrNameLst>
                                          <p:attrName>style.visibility</p:attrName>
                                        </p:attrNameLst>
                                      </p:cBhvr>
                                      <p:to>
                                        <p:strVal val="visible"/>
                                      </p:to>
                                    </p:set>
                                    <p:anim calcmode="discrete" valueType="clr">
                                      <p:cBhvr override="childStyle">
                                        <p:cTn id="7" dur="80"/>
                                        <p:tgtEl>
                                          <p:spTgt spid="532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3252"/>
                                        </p:tgtEl>
                                        <p:attrNameLst>
                                          <p:attrName>fillcolor</p:attrName>
                                        </p:attrNameLst>
                                      </p:cBhvr>
                                      <p:tavLst>
                                        <p:tav tm="0">
                                          <p:val>
                                            <p:clrVal>
                                              <a:schemeClr val="accent2"/>
                                            </p:clrVal>
                                          </p:val>
                                        </p:tav>
                                        <p:tav tm="50000">
                                          <p:val>
                                            <p:clrVal>
                                              <a:schemeClr val="hlink"/>
                                            </p:clrVal>
                                          </p:val>
                                        </p:tav>
                                      </p:tavLst>
                                    </p:anim>
                                    <p:set>
                                      <p:cBhvr>
                                        <p:cTn id="9" dur="80"/>
                                        <p:tgtEl>
                                          <p:spTgt spid="532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ChangeArrowheads="1"/>
          </p:cNvSpPr>
          <p:nvPr/>
        </p:nvSpPr>
        <p:spPr bwMode="auto">
          <a:xfrm>
            <a:off x="0" y="0"/>
            <a:ext cx="420688" cy="274638"/>
          </a:xfrm>
          <a:prstGeom prst="rect">
            <a:avLst/>
          </a:prstGeom>
          <a:noFill/>
          <a:ln w="9525">
            <a:noFill/>
            <a:miter lim="800000"/>
            <a:headEnd/>
            <a:tailEnd/>
          </a:ln>
        </p:spPr>
        <p:txBody>
          <a:bodyPr wrap="none" lIns="357075" tIns="0" rIns="0" bIns="0" anchor="ctr">
            <a:spAutoFit/>
          </a:bodyPr>
          <a:lstStyle/>
          <a:p>
            <a:r>
              <a:rPr lang="en-US">
                <a:solidFill>
                  <a:srgbClr val="000000"/>
                </a:solidFill>
              </a:rPr>
              <a:t> </a:t>
            </a:r>
          </a:p>
        </p:txBody>
      </p:sp>
      <p:sp>
        <p:nvSpPr>
          <p:cNvPr id="11270" name="Text Box 6"/>
          <p:cNvSpPr txBox="1">
            <a:spLocks noChangeArrowheads="1"/>
          </p:cNvSpPr>
          <p:nvPr/>
        </p:nvSpPr>
        <p:spPr bwMode="auto">
          <a:xfrm>
            <a:off x="395288" y="333375"/>
            <a:ext cx="8367712" cy="5092700"/>
          </a:xfrm>
          <a:prstGeom prst="rect">
            <a:avLst/>
          </a:prstGeom>
          <a:noFill/>
          <a:ln w="9525">
            <a:noFill/>
            <a:miter lim="800000"/>
            <a:headEnd/>
            <a:tailEnd/>
          </a:ln>
        </p:spPr>
        <p:txBody>
          <a:bodyPr>
            <a:spAutoFit/>
          </a:bodyPr>
          <a:lstStyle/>
          <a:p>
            <a:pPr marL="342900" indent="-342900">
              <a:spcBef>
                <a:spcPct val="50000"/>
              </a:spcBef>
            </a:pPr>
            <a:endParaRPr lang="en-US" sz="2800">
              <a:solidFill>
                <a:srgbClr val="000000"/>
              </a:solidFill>
              <a:latin typeface="Arial Black" pitchFamily="34" charset="0"/>
            </a:endParaRPr>
          </a:p>
          <a:p>
            <a:pPr marL="342900" indent="-342900" algn="ctr">
              <a:spcBef>
                <a:spcPct val="50000"/>
              </a:spcBef>
            </a:pPr>
            <a:r>
              <a:rPr lang="en-US" sz="3000">
                <a:solidFill>
                  <a:srgbClr val="000000"/>
                </a:solidFill>
                <a:latin typeface="Arial Black" pitchFamily="34" charset="0"/>
              </a:rPr>
              <a:t>WHAT IS A RESOLUTION?</a:t>
            </a:r>
          </a:p>
          <a:p>
            <a:pPr marL="342900" indent="-342900">
              <a:spcBef>
                <a:spcPct val="50000"/>
              </a:spcBef>
              <a:buFontTx/>
              <a:buChar char="•"/>
            </a:pPr>
            <a:r>
              <a:rPr lang="en-US" sz="2800">
                <a:solidFill>
                  <a:srgbClr val="000000"/>
                </a:solidFill>
              </a:rPr>
              <a:t>A resolution is basically, a document which contains all the solutions and suggestions that the committee has come up with to tackle the problem</a:t>
            </a:r>
          </a:p>
          <a:p>
            <a:pPr marL="342900" indent="-342900">
              <a:spcBef>
                <a:spcPct val="50000"/>
              </a:spcBef>
              <a:buFontTx/>
              <a:buChar char="•"/>
            </a:pPr>
            <a:r>
              <a:rPr lang="en-US" sz="2800">
                <a:solidFill>
                  <a:srgbClr val="000000"/>
                </a:solidFill>
              </a:rPr>
              <a:t>Resolutions are the end result of a Model UN conference. After all the debate and discussion has been completed, the fruits of the labor are the resolutions.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1270">
                                            <p:txEl>
                                              <p:pRg st="2" end="2"/>
                                            </p:txEl>
                                          </p:spTgt>
                                        </p:tgtEl>
                                        <p:attrNameLst>
                                          <p:attrName>style.visibility</p:attrName>
                                        </p:attrNameLst>
                                      </p:cBhvr>
                                      <p:to>
                                        <p:strVal val="visible"/>
                                      </p:to>
                                    </p:set>
                                    <p:animEffect transition="in" filter="blinds(horizontal)">
                                      <p:cBhvr>
                                        <p:cTn id="7" dur="500"/>
                                        <p:tgtEl>
                                          <p:spTgt spid="1127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70">
                                            <p:txEl>
                                              <p:pRg st="3" end="3"/>
                                            </p:txEl>
                                          </p:spTgt>
                                        </p:tgtEl>
                                        <p:attrNameLst>
                                          <p:attrName>style.visibility</p:attrName>
                                        </p:attrNameLst>
                                      </p:cBhvr>
                                      <p:to>
                                        <p:strVal val="visible"/>
                                      </p:to>
                                    </p:set>
                                    <p:animEffect transition="in" filter="blinds(horizontal)">
                                      <p:cBhvr>
                                        <p:cTn id="12" dur="500"/>
                                        <p:tgtEl>
                                          <p:spTgt spid="112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ChangeArrowheads="1"/>
          </p:cNvSpPr>
          <p:nvPr/>
        </p:nvSpPr>
        <p:spPr bwMode="auto">
          <a:xfrm>
            <a:off x="0" y="0"/>
            <a:ext cx="420688" cy="274638"/>
          </a:xfrm>
          <a:prstGeom prst="rect">
            <a:avLst/>
          </a:prstGeom>
          <a:noFill/>
          <a:ln w="9525">
            <a:noFill/>
            <a:miter lim="800000"/>
            <a:headEnd/>
            <a:tailEnd/>
          </a:ln>
        </p:spPr>
        <p:txBody>
          <a:bodyPr wrap="none" lIns="357075" tIns="0" rIns="0" bIns="0" anchor="ctr">
            <a:spAutoFit/>
          </a:bodyPr>
          <a:lstStyle/>
          <a:p>
            <a:r>
              <a:rPr lang="en-US">
                <a:solidFill>
                  <a:srgbClr val="000000"/>
                </a:solidFill>
              </a:rPr>
              <a:t> </a:t>
            </a:r>
          </a:p>
        </p:txBody>
      </p:sp>
      <p:sp>
        <p:nvSpPr>
          <p:cNvPr id="11270" name="Text Box 6"/>
          <p:cNvSpPr txBox="1">
            <a:spLocks noChangeArrowheads="1"/>
          </p:cNvSpPr>
          <p:nvPr/>
        </p:nvSpPr>
        <p:spPr bwMode="auto">
          <a:xfrm>
            <a:off x="250825" y="347663"/>
            <a:ext cx="8424863" cy="5602287"/>
          </a:xfrm>
          <a:prstGeom prst="rect">
            <a:avLst/>
          </a:prstGeom>
          <a:noFill/>
          <a:ln w="9525">
            <a:noFill/>
            <a:miter lim="800000"/>
            <a:headEnd/>
            <a:tailEnd/>
          </a:ln>
        </p:spPr>
        <p:txBody>
          <a:bodyPr>
            <a:spAutoFit/>
          </a:bodyPr>
          <a:lstStyle/>
          <a:p>
            <a:pPr marL="342900" indent="-342900" algn="ctr">
              <a:spcBef>
                <a:spcPct val="50000"/>
              </a:spcBef>
            </a:pPr>
            <a:r>
              <a:rPr lang="en-US" sz="2800" b="1">
                <a:solidFill>
                  <a:srgbClr val="000000"/>
                </a:solidFill>
              </a:rPr>
              <a:t>THE RESOLUTION-MAKING PROCESS</a:t>
            </a:r>
          </a:p>
          <a:p>
            <a:pPr marL="342900" indent="-342900">
              <a:spcBef>
                <a:spcPct val="50000"/>
              </a:spcBef>
              <a:buFontTx/>
              <a:buAutoNum type="arabicPeriod"/>
            </a:pPr>
            <a:r>
              <a:rPr lang="en-US" sz="2000" u="sng">
                <a:solidFill>
                  <a:srgbClr val="000000"/>
                </a:solidFill>
              </a:rPr>
              <a:t>First Unmoderated Caucus – Forming blocs</a:t>
            </a:r>
            <a:r>
              <a:rPr lang="en-US" sz="2000">
                <a:solidFill>
                  <a:srgbClr val="000000"/>
                </a:solidFill>
              </a:rPr>
              <a:t/>
            </a:r>
            <a:br>
              <a:rPr lang="en-US" sz="2000">
                <a:solidFill>
                  <a:srgbClr val="000000"/>
                </a:solidFill>
              </a:rPr>
            </a:br>
            <a:r>
              <a:rPr lang="en-US" sz="2000">
                <a:solidFill>
                  <a:srgbClr val="000000"/>
                </a:solidFill>
              </a:rPr>
              <a:t>During the first unmoderated caucus, delegates should seek out the blocs with which they would want to form the resolution.</a:t>
            </a:r>
          </a:p>
          <a:p>
            <a:pPr marL="800100" lvl="1" indent="-342900">
              <a:spcBef>
                <a:spcPct val="50000"/>
              </a:spcBef>
              <a:buFontTx/>
              <a:buChar char="•"/>
            </a:pPr>
            <a:r>
              <a:rPr lang="en-US" sz="2000">
                <a:solidFill>
                  <a:srgbClr val="000000"/>
                </a:solidFill>
              </a:rPr>
              <a:t>Similar foreign policy w.r.t. agenda</a:t>
            </a:r>
          </a:p>
          <a:p>
            <a:pPr marL="800100" lvl="1" indent="-342900">
              <a:spcBef>
                <a:spcPct val="50000"/>
              </a:spcBef>
              <a:buFontTx/>
              <a:buChar char="•"/>
            </a:pPr>
            <a:r>
              <a:rPr lang="en-US" sz="2000">
                <a:solidFill>
                  <a:srgbClr val="000000"/>
                </a:solidFill>
              </a:rPr>
              <a:t>Similar geographic location (AU, EU, SAARC)</a:t>
            </a:r>
          </a:p>
          <a:p>
            <a:pPr marL="800100" lvl="1" indent="-342900">
              <a:spcBef>
                <a:spcPct val="50000"/>
              </a:spcBef>
              <a:buFontTx/>
              <a:buChar char="•"/>
            </a:pPr>
            <a:r>
              <a:rPr lang="en-US" sz="2000">
                <a:solidFill>
                  <a:srgbClr val="000000"/>
                </a:solidFill>
              </a:rPr>
              <a:t>Part of the same treaty (NATO)</a:t>
            </a:r>
          </a:p>
          <a:p>
            <a:pPr marL="342900" indent="-342900">
              <a:spcBef>
                <a:spcPct val="50000"/>
              </a:spcBef>
            </a:pPr>
            <a:r>
              <a:rPr lang="en-US" sz="2000">
                <a:solidFill>
                  <a:srgbClr val="000000"/>
                </a:solidFill>
              </a:rPr>
              <a:t>2. </a:t>
            </a:r>
            <a:r>
              <a:rPr lang="en-US" sz="2000" u="sng">
                <a:solidFill>
                  <a:srgbClr val="000000"/>
                </a:solidFill>
              </a:rPr>
              <a:t>Second Unmoderated caucus:</a:t>
            </a:r>
          </a:p>
          <a:p>
            <a:pPr marL="800100" lvl="1" indent="-342900">
              <a:spcBef>
                <a:spcPct val="50000"/>
              </a:spcBef>
              <a:buFont typeface="Arial" charset="0"/>
              <a:buChar char="•"/>
            </a:pPr>
            <a:r>
              <a:rPr lang="en-US" sz="2000">
                <a:solidFill>
                  <a:srgbClr val="000000"/>
                </a:solidFill>
              </a:rPr>
              <a:t>Formulation of working papers- collection of solutions for agenda with supporters and Operative clauses</a:t>
            </a:r>
          </a:p>
          <a:p>
            <a:pPr marL="800100" lvl="1" indent="-342900">
              <a:spcBef>
                <a:spcPct val="50000"/>
              </a:spcBef>
            </a:pPr>
            <a:endParaRPr lang="en-US" sz="2000">
              <a:solidFill>
                <a:srgbClr val="000000"/>
              </a:solidFill>
            </a:endParaRPr>
          </a:p>
          <a:p>
            <a:pPr marL="800100" lvl="1" indent="-342900">
              <a:spcBef>
                <a:spcPct val="50000"/>
              </a:spcBef>
              <a:buFont typeface="Arial" charset="0"/>
              <a:buChar char="•"/>
            </a:pPr>
            <a:r>
              <a:rPr lang="en-US" sz="2000">
                <a:solidFill>
                  <a:srgbClr val="000000"/>
                </a:solidFill>
              </a:rPr>
              <a:t>To be approved by executive Board</a:t>
            </a:r>
          </a:p>
          <a:p>
            <a:pPr marL="342900" indent="-342900">
              <a:spcBef>
                <a:spcPct val="50000"/>
              </a:spcBef>
            </a:pPr>
            <a:endParaRPr lang="en-US" sz="2000">
              <a:solidFill>
                <a:srgbClr val="000000"/>
              </a:solidFill>
            </a:endParaRPr>
          </a:p>
        </p:txBody>
      </p:sp>
      <p:sp>
        <p:nvSpPr>
          <p:cNvPr id="55301" name="Text Box 5"/>
          <p:cNvSpPr txBox="1">
            <a:spLocks noChangeArrowheads="1"/>
          </p:cNvSpPr>
          <p:nvPr/>
        </p:nvSpPr>
        <p:spPr bwMode="auto">
          <a:xfrm>
            <a:off x="684213" y="4581525"/>
            <a:ext cx="8424862" cy="862013"/>
          </a:xfrm>
          <a:prstGeom prst="rect">
            <a:avLst/>
          </a:prstGeom>
          <a:noFill/>
          <a:ln w="9525">
            <a:noFill/>
            <a:miter lim="800000"/>
            <a:headEnd/>
            <a:tailEnd/>
          </a:ln>
        </p:spPr>
        <p:txBody>
          <a:bodyPr>
            <a:spAutoFit/>
          </a:bodyPr>
          <a:lstStyle/>
          <a:p>
            <a:pPr>
              <a:buFont typeface="Arial" charset="0"/>
              <a:buChar char="•"/>
            </a:pPr>
            <a:r>
              <a:rPr lang="en-US" sz="2000">
                <a:solidFill>
                  <a:srgbClr val="000000"/>
                </a:solidFill>
              </a:rPr>
              <a:t>    Support of at least 20% of the committee to be considered.</a:t>
            </a:r>
          </a:p>
          <a:p>
            <a:pPr>
              <a:spcBef>
                <a:spcPct val="50000"/>
              </a:spcBef>
            </a:pPr>
            <a:endParaRPr lang="en-US" sz="2000">
              <a:solidFill>
                <a:srgbClr val="00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1270">
                                            <p:txEl>
                                              <p:pRg st="1" end="1"/>
                                            </p:txEl>
                                          </p:spTgt>
                                        </p:tgtEl>
                                        <p:attrNameLst>
                                          <p:attrName>style.visibility</p:attrName>
                                        </p:attrNameLst>
                                      </p:cBhvr>
                                      <p:to>
                                        <p:strVal val="visible"/>
                                      </p:to>
                                    </p:set>
                                    <p:animEffect transition="in" filter="blinds(horizontal)">
                                      <p:cBhvr>
                                        <p:cTn id="7" dur="500"/>
                                        <p:tgtEl>
                                          <p:spTgt spid="112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1270">
                                            <p:txEl>
                                              <p:pRg st="2" end="2"/>
                                            </p:txEl>
                                          </p:spTgt>
                                        </p:tgtEl>
                                        <p:attrNameLst>
                                          <p:attrName>style.visibility</p:attrName>
                                        </p:attrNameLst>
                                      </p:cBhvr>
                                      <p:to>
                                        <p:strVal val="visible"/>
                                      </p:to>
                                    </p:set>
                                    <p:anim calcmode="discrete" valueType="clr">
                                      <p:cBhvr override="childStyle">
                                        <p:cTn id="12" dur="80"/>
                                        <p:tgtEl>
                                          <p:spTgt spid="1127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1270">
                                            <p:txEl>
                                              <p:pRg st="2" end="2"/>
                                            </p:txEl>
                                          </p:spTgt>
                                        </p:tgtEl>
                                        <p:attrNameLst>
                                          <p:attrName>fillcolor</p:attrName>
                                        </p:attrNameLst>
                                      </p:cBhvr>
                                      <p:tavLst>
                                        <p:tav tm="0">
                                          <p:val>
                                            <p:clrVal>
                                              <a:schemeClr val="accent2"/>
                                            </p:clrVal>
                                          </p:val>
                                        </p:tav>
                                        <p:tav tm="50000">
                                          <p:val>
                                            <p:clrVal>
                                              <a:schemeClr val="hlink"/>
                                            </p:clrVal>
                                          </p:val>
                                        </p:tav>
                                      </p:tavLst>
                                    </p:anim>
                                    <p:set>
                                      <p:cBhvr>
                                        <p:cTn id="14" dur="80"/>
                                        <p:tgtEl>
                                          <p:spTgt spid="11270">
                                            <p:txEl>
                                              <p:pRg st="2" end="2"/>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11270">
                                            <p:txEl>
                                              <p:pRg st="3" end="3"/>
                                            </p:txEl>
                                          </p:spTgt>
                                        </p:tgtEl>
                                        <p:attrNameLst>
                                          <p:attrName>style.visibility</p:attrName>
                                        </p:attrNameLst>
                                      </p:cBhvr>
                                      <p:to>
                                        <p:strVal val="visible"/>
                                      </p:to>
                                    </p:set>
                                    <p:anim calcmode="discrete" valueType="clr">
                                      <p:cBhvr override="childStyle">
                                        <p:cTn id="19" dur="80"/>
                                        <p:tgtEl>
                                          <p:spTgt spid="11270">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270">
                                            <p:txEl>
                                              <p:pRg st="3" end="3"/>
                                            </p:txEl>
                                          </p:spTgt>
                                        </p:tgtEl>
                                        <p:attrNameLst>
                                          <p:attrName>fillcolor</p:attrName>
                                        </p:attrNameLst>
                                      </p:cBhvr>
                                      <p:tavLst>
                                        <p:tav tm="0">
                                          <p:val>
                                            <p:clrVal>
                                              <a:schemeClr val="accent2"/>
                                            </p:clrVal>
                                          </p:val>
                                        </p:tav>
                                        <p:tav tm="50000">
                                          <p:val>
                                            <p:clrVal>
                                              <a:schemeClr val="hlink"/>
                                            </p:clrVal>
                                          </p:val>
                                        </p:tav>
                                      </p:tavLst>
                                    </p:anim>
                                    <p:set>
                                      <p:cBhvr>
                                        <p:cTn id="21" dur="80"/>
                                        <p:tgtEl>
                                          <p:spTgt spid="11270">
                                            <p:txEl>
                                              <p:pRg st="3" end="3"/>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11270">
                                            <p:txEl>
                                              <p:pRg st="4" end="4"/>
                                            </p:txEl>
                                          </p:spTgt>
                                        </p:tgtEl>
                                        <p:attrNameLst>
                                          <p:attrName>style.visibility</p:attrName>
                                        </p:attrNameLst>
                                      </p:cBhvr>
                                      <p:to>
                                        <p:strVal val="visible"/>
                                      </p:to>
                                    </p:set>
                                    <p:anim calcmode="discrete" valueType="clr">
                                      <p:cBhvr override="childStyle">
                                        <p:cTn id="26" dur="80"/>
                                        <p:tgtEl>
                                          <p:spTgt spid="11270">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1270">
                                            <p:txEl>
                                              <p:pRg st="4" end="4"/>
                                            </p:txEl>
                                          </p:spTgt>
                                        </p:tgtEl>
                                        <p:attrNameLst>
                                          <p:attrName>fillcolor</p:attrName>
                                        </p:attrNameLst>
                                      </p:cBhvr>
                                      <p:tavLst>
                                        <p:tav tm="0">
                                          <p:val>
                                            <p:clrVal>
                                              <a:schemeClr val="accent2"/>
                                            </p:clrVal>
                                          </p:val>
                                        </p:tav>
                                        <p:tav tm="50000">
                                          <p:val>
                                            <p:clrVal>
                                              <a:schemeClr val="hlink"/>
                                            </p:clrVal>
                                          </p:val>
                                        </p:tav>
                                      </p:tavLst>
                                    </p:anim>
                                    <p:set>
                                      <p:cBhvr>
                                        <p:cTn id="28" dur="80"/>
                                        <p:tgtEl>
                                          <p:spTgt spid="11270">
                                            <p:txEl>
                                              <p:pRg st="4" end="4"/>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1270">
                                            <p:txEl>
                                              <p:pRg st="5" end="5"/>
                                            </p:txEl>
                                          </p:spTgt>
                                        </p:tgtEl>
                                        <p:attrNameLst>
                                          <p:attrName>style.visibility</p:attrName>
                                        </p:attrNameLst>
                                      </p:cBhvr>
                                      <p:to>
                                        <p:strVal val="visible"/>
                                      </p:to>
                                    </p:set>
                                    <p:animEffect transition="in" filter="blinds(horizontal)">
                                      <p:cBhvr>
                                        <p:cTn id="33" dur="500"/>
                                        <p:tgtEl>
                                          <p:spTgt spid="11270">
                                            <p:txEl>
                                              <p:pRg st="5" end="5"/>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11270">
                                            <p:txEl>
                                              <p:pRg st="6" end="6"/>
                                            </p:txEl>
                                          </p:spTgt>
                                        </p:tgtEl>
                                        <p:attrNameLst>
                                          <p:attrName>style.visibility</p:attrName>
                                        </p:attrNameLst>
                                      </p:cBhvr>
                                      <p:to>
                                        <p:strVal val="visible"/>
                                      </p:to>
                                    </p:set>
                                    <p:animEffect transition="in" filter="blinds(horizontal)">
                                      <p:cBhvr>
                                        <p:cTn id="36" dur="500"/>
                                        <p:tgtEl>
                                          <p:spTgt spid="11270">
                                            <p:txEl>
                                              <p:pRg st="6" end="6"/>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11270">
                                            <p:txEl>
                                              <p:pRg st="8" end="8"/>
                                            </p:txEl>
                                          </p:spTgt>
                                        </p:tgtEl>
                                        <p:attrNameLst>
                                          <p:attrName>style.visibility</p:attrName>
                                        </p:attrNameLst>
                                      </p:cBhvr>
                                      <p:to>
                                        <p:strVal val="visible"/>
                                      </p:to>
                                    </p:set>
                                    <p:animEffect transition="in" filter="blinds(horizontal)">
                                      <p:cBhvr>
                                        <p:cTn id="39" dur="500"/>
                                        <p:tgtEl>
                                          <p:spTgt spid="11270">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55301">
                                            <p:txEl>
                                              <p:pRg st="0" end="0"/>
                                            </p:txEl>
                                          </p:spTgt>
                                        </p:tgtEl>
                                        <p:attrNameLst>
                                          <p:attrName>style.visibility</p:attrName>
                                        </p:attrNameLst>
                                      </p:cBhvr>
                                      <p:to>
                                        <p:strVal val="visible"/>
                                      </p:to>
                                    </p:set>
                                    <p:animEffect transition="in" filter="blinds(horizontal)">
                                      <p:cBhvr>
                                        <p:cTn id="42" dur="500"/>
                                        <p:tgtEl>
                                          <p:spTgt spid="553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ChangeArrowheads="1"/>
          </p:cNvSpPr>
          <p:nvPr/>
        </p:nvSpPr>
        <p:spPr bwMode="auto">
          <a:xfrm>
            <a:off x="0" y="0"/>
            <a:ext cx="420688" cy="274638"/>
          </a:xfrm>
          <a:prstGeom prst="rect">
            <a:avLst/>
          </a:prstGeom>
          <a:noFill/>
          <a:ln w="9525">
            <a:noFill/>
            <a:miter lim="800000"/>
            <a:headEnd/>
            <a:tailEnd/>
          </a:ln>
        </p:spPr>
        <p:txBody>
          <a:bodyPr wrap="none" lIns="357075" tIns="0" rIns="0" bIns="0" anchor="ctr">
            <a:spAutoFit/>
          </a:bodyPr>
          <a:lstStyle/>
          <a:p>
            <a:r>
              <a:rPr lang="en-US">
                <a:solidFill>
                  <a:srgbClr val="000000"/>
                </a:solidFill>
              </a:rPr>
              <a:t> </a:t>
            </a:r>
            <a:endParaRPr lang="en-US"/>
          </a:p>
        </p:txBody>
      </p:sp>
      <p:sp>
        <p:nvSpPr>
          <p:cNvPr id="11270" name="Text Box 6"/>
          <p:cNvSpPr txBox="1">
            <a:spLocks noChangeArrowheads="1"/>
          </p:cNvSpPr>
          <p:nvPr/>
        </p:nvSpPr>
        <p:spPr bwMode="auto">
          <a:xfrm>
            <a:off x="323850" y="444500"/>
            <a:ext cx="8424863" cy="5000625"/>
          </a:xfrm>
          <a:prstGeom prst="rect">
            <a:avLst/>
          </a:prstGeom>
          <a:noFill/>
          <a:ln w="9525">
            <a:noFill/>
            <a:miter lim="800000"/>
            <a:headEnd/>
            <a:tailEnd/>
          </a:ln>
        </p:spPr>
        <p:txBody>
          <a:bodyPr>
            <a:spAutoFit/>
          </a:bodyPr>
          <a:lstStyle/>
          <a:p>
            <a:pPr marL="342900" indent="-342900" algn="ctr">
              <a:spcBef>
                <a:spcPct val="50000"/>
              </a:spcBef>
            </a:pPr>
            <a:r>
              <a:rPr lang="en-US" sz="2800" b="1">
                <a:solidFill>
                  <a:srgbClr val="000000"/>
                </a:solidFill>
              </a:rPr>
              <a:t>THE RESOLUTION-MAKING PROCESS</a:t>
            </a:r>
          </a:p>
          <a:p>
            <a:pPr marL="342900" indent="-342900">
              <a:spcBef>
                <a:spcPct val="50000"/>
              </a:spcBef>
            </a:pPr>
            <a:r>
              <a:rPr lang="en-US" sz="2000" b="1">
                <a:solidFill>
                  <a:srgbClr val="000000"/>
                </a:solidFill>
              </a:rPr>
              <a:t>3.  </a:t>
            </a:r>
            <a:r>
              <a:rPr lang="en-US" sz="2000" b="1" u="sng">
                <a:solidFill>
                  <a:srgbClr val="000000"/>
                </a:solidFill>
              </a:rPr>
              <a:t>Third Unmoderated Caucus – Draft resolutions</a:t>
            </a:r>
            <a:r>
              <a:rPr lang="en-US">
                <a:solidFill>
                  <a:srgbClr val="000000"/>
                </a:solidFill>
              </a:rPr>
              <a:t/>
            </a:r>
            <a:br>
              <a:rPr lang="en-US">
                <a:solidFill>
                  <a:srgbClr val="000000"/>
                </a:solidFill>
              </a:rPr>
            </a:br>
            <a:r>
              <a:rPr lang="en-US">
                <a:solidFill>
                  <a:srgbClr val="000000"/>
                </a:solidFill>
              </a:rPr>
              <a:t>Draft resolutions - set of solutions with a specific format.</a:t>
            </a:r>
          </a:p>
          <a:p>
            <a:pPr marL="800100" lvl="1" indent="-342900">
              <a:spcBef>
                <a:spcPct val="50000"/>
              </a:spcBef>
              <a:buFontTx/>
              <a:buChar char="•"/>
            </a:pPr>
            <a:r>
              <a:rPr lang="en-US">
                <a:solidFill>
                  <a:srgbClr val="000000"/>
                </a:solidFill>
              </a:rPr>
              <a:t>Have 2 types of clauses – preambulatory and operative</a:t>
            </a:r>
          </a:p>
          <a:p>
            <a:pPr marL="800100" lvl="1" indent="-342900">
              <a:spcBef>
                <a:spcPct val="50000"/>
              </a:spcBef>
              <a:buFontTx/>
              <a:buChar char="•"/>
            </a:pPr>
            <a:r>
              <a:rPr lang="en-US" u="sng">
                <a:solidFill>
                  <a:srgbClr val="000000"/>
                </a:solidFill>
              </a:rPr>
              <a:t>Preambulatory clauses</a:t>
            </a:r>
            <a:r>
              <a:rPr lang="en-US">
                <a:solidFill>
                  <a:srgbClr val="000000"/>
                </a:solidFill>
              </a:rPr>
              <a:t> are introductory clauses.                               Format – Bulleted, end with comma</a:t>
            </a:r>
          </a:p>
          <a:p>
            <a:pPr marL="800100" lvl="1" indent="-342900">
              <a:spcBef>
                <a:spcPct val="50000"/>
              </a:spcBef>
              <a:buFontTx/>
              <a:buChar char="•"/>
            </a:pPr>
            <a:r>
              <a:rPr lang="en-US" u="sng">
                <a:solidFill>
                  <a:srgbClr val="000000"/>
                </a:solidFill>
              </a:rPr>
              <a:t>Operative clauses</a:t>
            </a:r>
            <a:r>
              <a:rPr lang="en-US">
                <a:solidFill>
                  <a:srgbClr val="000000"/>
                </a:solidFill>
              </a:rPr>
              <a:t> - actual solutions. Two types of support for draft resolution </a:t>
            </a:r>
          </a:p>
          <a:p>
            <a:pPr marL="1257300" lvl="2" indent="-342900">
              <a:spcBef>
                <a:spcPct val="50000"/>
              </a:spcBef>
              <a:buFontTx/>
              <a:buChar char="•"/>
            </a:pPr>
            <a:r>
              <a:rPr lang="en-US" u="sng">
                <a:solidFill>
                  <a:srgbClr val="000000"/>
                </a:solidFill>
              </a:rPr>
              <a:t>Sponsors</a:t>
            </a:r>
            <a:r>
              <a:rPr lang="en-US">
                <a:solidFill>
                  <a:srgbClr val="000000"/>
                </a:solidFill>
              </a:rPr>
              <a:t> (3-6) – support all clauses of draft resolution</a:t>
            </a:r>
          </a:p>
          <a:p>
            <a:pPr marL="1257300" lvl="2" indent="-342900">
              <a:spcBef>
                <a:spcPct val="50000"/>
              </a:spcBef>
              <a:buFontTx/>
              <a:buChar char="•"/>
            </a:pPr>
            <a:r>
              <a:rPr lang="en-US" u="sng">
                <a:solidFill>
                  <a:srgbClr val="000000"/>
                </a:solidFill>
              </a:rPr>
              <a:t>Signatories</a:t>
            </a:r>
            <a:r>
              <a:rPr lang="en-US">
                <a:solidFill>
                  <a:srgbClr val="000000"/>
                </a:solidFill>
              </a:rPr>
              <a:t> (as many as possible) – disagree with some clauses, but want to see draft resolution discussed.</a:t>
            </a:r>
          </a:p>
          <a:p>
            <a:pPr marL="1257300" lvl="2" indent="-342900">
              <a:spcBef>
                <a:spcPct val="50000"/>
              </a:spcBef>
            </a:pPr>
            <a:r>
              <a:rPr lang="en-US">
                <a:solidFill>
                  <a:srgbClr val="000000"/>
                </a:solidFill>
              </a:rPr>
              <a:t>Total support required (sponsors + signatories) = 20%</a:t>
            </a:r>
          </a:p>
          <a:p>
            <a:pPr marL="800100" lvl="1" indent="-342900">
              <a:spcBef>
                <a:spcPct val="50000"/>
              </a:spcBef>
              <a:buFontTx/>
              <a:buChar char="•"/>
            </a:pPr>
            <a:r>
              <a:rPr lang="en-US">
                <a:solidFill>
                  <a:srgbClr val="000000"/>
                </a:solidFill>
              </a:rPr>
              <a:t>One country can sponsor one draft resolution, sign many.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1270">
                                            <p:txEl>
                                              <p:pRg st="1" end="1"/>
                                            </p:txEl>
                                          </p:spTgt>
                                        </p:tgtEl>
                                        <p:attrNameLst>
                                          <p:attrName>style.visibility</p:attrName>
                                        </p:attrNameLst>
                                      </p:cBhvr>
                                      <p:to>
                                        <p:strVal val="visible"/>
                                      </p:to>
                                    </p:set>
                                    <p:animEffect transition="in" filter="blinds(horizontal)">
                                      <p:cBhvr>
                                        <p:cTn id="7" dur="500"/>
                                        <p:tgtEl>
                                          <p:spTgt spid="112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70">
                                            <p:txEl>
                                              <p:pRg st="2" end="2"/>
                                            </p:txEl>
                                          </p:spTgt>
                                        </p:tgtEl>
                                        <p:attrNameLst>
                                          <p:attrName>style.visibility</p:attrName>
                                        </p:attrNameLst>
                                      </p:cBhvr>
                                      <p:to>
                                        <p:strVal val="visible"/>
                                      </p:to>
                                    </p:set>
                                    <p:animEffect transition="in" filter="blinds(horizontal)">
                                      <p:cBhvr>
                                        <p:cTn id="12" dur="500"/>
                                        <p:tgtEl>
                                          <p:spTgt spid="1127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70">
                                            <p:txEl>
                                              <p:pRg st="3" end="3"/>
                                            </p:txEl>
                                          </p:spTgt>
                                        </p:tgtEl>
                                        <p:attrNameLst>
                                          <p:attrName>style.visibility</p:attrName>
                                        </p:attrNameLst>
                                      </p:cBhvr>
                                      <p:to>
                                        <p:strVal val="visible"/>
                                      </p:to>
                                    </p:set>
                                    <p:animEffect transition="in" filter="blinds(horizontal)">
                                      <p:cBhvr>
                                        <p:cTn id="17" dur="500"/>
                                        <p:tgtEl>
                                          <p:spTgt spid="1127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70">
                                            <p:txEl>
                                              <p:pRg st="4" end="4"/>
                                            </p:txEl>
                                          </p:spTgt>
                                        </p:tgtEl>
                                        <p:attrNameLst>
                                          <p:attrName>style.visibility</p:attrName>
                                        </p:attrNameLst>
                                      </p:cBhvr>
                                      <p:to>
                                        <p:strVal val="visible"/>
                                      </p:to>
                                    </p:set>
                                    <p:animEffect transition="in" filter="blinds(horizontal)">
                                      <p:cBhvr>
                                        <p:cTn id="22" dur="500"/>
                                        <p:tgtEl>
                                          <p:spTgt spid="1127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70">
                                            <p:txEl>
                                              <p:pRg st="5" end="5"/>
                                            </p:txEl>
                                          </p:spTgt>
                                        </p:tgtEl>
                                        <p:attrNameLst>
                                          <p:attrName>style.visibility</p:attrName>
                                        </p:attrNameLst>
                                      </p:cBhvr>
                                      <p:to>
                                        <p:strVal val="visible"/>
                                      </p:to>
                                    </p:set>
                                    <p:animEffect transition="in" filter="blinds(horizontal)">
                                      <p:cBhvr>
                                        <p:cTn id="27" dur="500"/>
                                        <p:tgtEl>
                                          <p:spTgt spid="1127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70">
                                            <p:txEl>
                                              <p:pRg st="6" end="6"/>
                                            </p:txEl>
                                          </p:spTgt>
                                        </p:tgtEl>
                                        <p:attrNameLst>
                                          <p:attrName>style.visibility</p:attrName>
                                        </p:attrNameLst>
                                      </p:cBhvr>
                                      <p:to>
                                        <p:strVal val="visible"/>
                                      </p:to>
                                    </p:set>
                                    <p:animEffect transition="in" filter="blinds(horizontal)">
                                      <p:cBhvr>
                                        <p:cTn id="32" dur="500"/>
                                        <p:tgtEl>
                                          <p:spTgt spid="1127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270">
                                            <p:txEl>
                                              <p:pRg st="7" end="7"/>
                                            </p:txEl>
                                          </p:spTgt>
                                        </p:tgtEl>
                                        <p:attrNameLst>
                                          <p:attrName>style.visibility</p:attrName>
                                        </p:attrNameLst>
                                      </p:cBhvr>
                                      <p:to>
                                        <p:strVal val="visible"/>
                                      </p:to>
                                    </p:set>
                                    <p:animEffect transition="in" filter="blinds(horizontal)">
                                      <p:cBhvr>
                                        <p:cTn id="37" dur="500"/>
                                        <p:tgtEl>
                                          <p:spTgt spid="11270">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270">
                                            <p:txEl>
                                              <p:pRg st="8" end="8"/>
                                            </p:txEl>
                                          </p:spTgt>
                                        </p:tgtEl>
                                        <p:attrNameLst>
                                          <p:attrName>style.visibility</p:attrName>
                                        </p:attrNameLst>
                                      </p:cBhvr>
                                      <p:to>
                                        <p:strVal val="visible"/>
                                      </p:to>
                                    </p:set>
                                    <p:animEffect transition="in" filter="blinds(horizontal)">
                                      <p:cBhvr>
                                        <p:cTn id="42" dur="500"/>
                                        <p:tgtEl>
                                          <p:spTgt spid="112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ChangeArrowheads="1"/>
          </p:cNvSpPr>
          <p:nvPr/>
        </p:nvSpPr>
        <p:spPr bwMode="auto">
          <a:xfrm>
            <a:off x="0" y="0"/>
            <a:ext cx="420688" cy="274638"/>
          </a:xfrm>
          <a:prstGeom prst="rect">
            <a:avLst/>
          </a:prstGeom>
          <a:noFill/>
          <a:ln w="9525">
            <a:noFill/>
            <a:miter lim="800000"/>
            <a:headEnd/>
            <a:tailEnd/>
          </a:ln>
        </p:spPr>
        <p:txBody>
          <a:bodyPr wrap="none" lIns="357075" tIns="0" rIns="0" bIns="0" anchor="ctr">
            <a:spAutoFit/>
          </a:bodyPr>
          <a:lstStyle/>
          <a:p>
            <a:r>
              <a:rPr lang="en-US">
                <a:solidFill>
                  <a:srgbClr val="000000"/>
                </a:solidFill>
              </a:rPr>
              <a:t> </a:t>
            </a:r>
          </a:p>
        </p:txBody>
      </p:sp>
      <p:sp>
        <p:nvSpPr>
          <p:cNvPr id="11270" name="Text Box 6"/>
          <p:cNvSpPr txBox="1">
            <a:spLocks noChangeArrowheads="1"/>
          </p:cNvSpPr>
          <p:nvPr/>
        </p:nvSpPr>
        <p:spPr bwMode="auto">
          <a:xfrm>
            <a:off x="323850" y="333375"/>
            <a:ext cx="8424863" cy="5292725"/>
          </a:xfrm>
          <a:prstGeom prst="rect">
            <a:avLst/>
          </a:prstGeom>
          <a:noFill/>
          <a:ln w="9525">
            <a:noFill/>
            <a:miter lim="800000"/>
            <a:headEnd/>
            <a:tailEnd/>
          </a:ln>
        </p:spPr>
        <p:txBody>
          <a:bodyPr>
            <a:spAutoFit/>
          </a:bodyPr>
          <a:lstStyle/>
          <a:p>
            <a:pPr marL="342900" indent="-342900" algn="ctr">
              <a:spcBef>
                <a:spcPct val="50000"/>
              </a:spcBef>
              <a:defRPr/>
            </a:pPr>
            <a:r>
              <a:rPr lang="en-US" sz="2800" b="1" dirty="0">
                <a:solidFill>
                  <a:srgbClr val="000000"/>
                </a:solidFill>
                <a:latin typeface="+mn-lt"/>
              </a:rPr>
              <a:t>THE RESOLUTION-MAKING PROCESS</a:t>
            </a:r>
          </a:p>
          <a:p>
            <a:pPr marL="342900" indent="-342900">
              <a:spcBef>
                <a:spcPct val="50000"/>
              </a:spcBef>
              <a:defRPr/>
            </a:pPr>
            <a:r>
              <a:rPr lang="en-US" sz="2000" dirty="0">
                <a:solidFill>
                  <a:srgbClr val="000000"/>
                </a:solidFill>
              </a:rPr>
              <a:t>4.  </a:t>
            </a:r>
            <a:r>
              <a:rPr lang="en-US" sz="2000" u="sng" dirty="0">
                <a:solidFill>
                  <a:srgbClr val="000000"/>
                </a:solidFill>
              </a:rPr>
              <a:t>Formal debate on draft resolutions</a:t>
            </a:r>
          </a:p>
          <a:p>
            <a:pPr marL="800100" lvl="1" indent="-342900">
              <a:spcBef>
                <a:spcPct val="50000"/>
              </a:spcBef>
              <a:buFontTx/>
              <a:buChar char="•"/>
              <a:defRPr/>
            </a:pPr>
            <a:r>
              <a:rPr lang="en-US" sz="2000" dirty="0">
                <a:solidFill>
                  <a:srgbClr val="000000"/>
                </a:solidFill>
              </a:rPr>
              <a:t>Two sponsors of each draft resolution read out clauses and answer points of information</a:t>
            </a:r>
          </a:p>
          <a:p>
            <a:pPr marL="800100" lvl="1" indent="-342900">
              <a:spcBef>
                <a:spcPct val="50000"/>
              </a:spcBef>
              <a:buFontTx/>
              <a:buChar char="•"/>
              <a:defRPr/>
            </a:pPr>
            <a:r>
              <a:rPr lang="en-US" sz="2000" dirty="0">
                <a:solidFill>
                  <a:srgbClr val="000000"/>
                </a:solidFill>
              </a:rPr>
              <a:t>Used to question validity of clauses of resolutions and propose amendments, if any.</a:t>
            </a:r>
          </a:p>
          <a:p>
            <a:pPr marL="342900" indent="-342900">
              <a:spcBef>
                <a:spcPct val="50000"/>
              </a:spcBef>
              <a:defRPr/>
            </a:pPr>
            <a:r>
              <a:rPr lang="en-US" sz="2000" dirty="0">
                <a:solidFill>
                  <a:srgbClr val="000000"/>
                </a:solidFill>
              </a:rPr>
              <a:t>5.  </a:t>
            </a:r>
            <a:r>
              <a:rPr lang="en-US" sz="2000" u="sng" dirty="0">
                <a:solidFill>
                  <a:srgbClr val="000000"/>
                </a:solidFill>
              </a:rPr>
              <a:t>Amendments</a:t>
            </a:r>
          </a:p>
          <a:p>
            <a:pPr marL="800100" lvl="1" indent="-342900">
              <a:spcBef>
                <a:spcPct val="50000"/>
              </a:spcBef>
              <a:buFontTx/>
              <a:buChar char="•"/>
              <a:defRPr/>
            </a:pPr>
            <a:r>
              <a:rPr lang="en-US" sz="2000" dirty="0">
                <a:solidFill>
                  <a:srgbClr val="000000"/>
                </a:solidFill>
              </a:rPr>
              <a:t>Two types of amendments – friendly and unfriendly</a:t>
            </a:r>
          </a:p>
          <a:p>
            <a:pPr marL="800100" lvl="1" indent="-342900">
              <a:spcBef>
                <a:spcPct val="50000"/>
              </a:spcBef>
              <a:buFontTx/>
              <a:buChar char="•"/>
              <a:defRPr/>
            </a:pPr>
            <a:r>
              <a:rPr lang="en-US" sz="2000" u="sng" dirty="0">
                <a:solidFill>
                  <a:srgbClr val="000000"/>
                </a:solidFill>
              </a:rPr>
              <a:t>Friendly amendments</a:t>
            </a:r>
            <a:r>
              <a:rPr lang="en-US" sz="2000" dirty="0">
                <a:solidFill>
                  <a:srgbClr val="000000"/>
                </a:solidFill>
              </a:rPr>
              <a:t> – supported by all sponsors. Passed automatically. Mostly minor errors or last-minute changes.</a:t>
            </a:r>
          </a:p>
          <a:p>
            <a:pPr marL="800100" lvl="1" indent="-342900">
              <a:spcBef>
                <a:spcPct val="50000"/>
              </a:spcBef>
              <a:buFontTx/>
              <a:buChar char="•"/>
              <a:defRPr/>
            </a:pPr>
            <a:r>
              <a:rPr lang="en-US" sz="2000" u="sng" dirty="0">
                <a:solidFill>
                  <a:srgbClr val="000000"/>
                </a:solidFill>
              </a:rPr>
              <a:t>Unfriendly amendments</a:t>
            </a:r>
            <a:r>
              <a:rPr lang="en-US" sz="2000" dirty="0">
                <a:solidFill>
                  <a:srgbClr val="000000"/>
                </a:solidFill>
              </a:rPr>
              <a:t> – not supported by one or more sponsor. Brought to committee for roll-call vote. Requires </a:t>
            </a:r>
            <a:br>
              <a:rPr lang="en-US" sz="2000" dirty="0">
                <a:solidFill>
                  <a:srgbClr val="000000"/>
                </a:solidFill>
              </a:rPr>
            </a:br>
            <a:r>
              <a:rPr lang="en-US" sz="2000" dirty="0">
                <a:solidFill>
                  <a:srgbClr val="000000"/>
                </a:solidFill>
              </a:rPr>
              <a:t>simple majority (50% + 1 vote).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1270">
                                            <p:txEl>
                                              <p:pRg st="1" end="1"/>
                                            </p:txEl>
                                          </p:spTgt>
                                        </p:tgtEl>
                                        <p:attrNameLst>
                                          <p:attrName>style.visibility</p:attrName>
                                        </p:attrNameLst>
                                      </p:cBhvr>
                                      <p:to>
                                        <p:strVal val="visible"/>
                                      </p:to>
                                    </p:set>
                                    <p:animEffect transition="in" filter="blinds(horizontal)">
                                      <p:cBhvr>
                                        <p:cTn id="7" dur="500"/>
                                        <p:tgtEl>
                                          <p:spTgt spid="112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70">
                                            <p:txEl>
                                              <p:pRg st="2" end="2"/>
                                            </p:txEl>
                                          </p:spTgt>
                                        </p:tgtEl>
                                        <p:attrNameLst>
                                          <p:attrName>style.visibility</p:attrName>
                                        </p:attrNameLst>
                                      </p:cBhvr>
                                      <p:to>
                                        <p:strVal val="visible"/>
                                      </p:to>
                                    </p:set>
                                    <p:animEffect transition="in" filter="blinds(horizontal)">
                                      <p:cBhvr>
                                        <p:cTn id="12" dur="500"/>
                                        <p:tgtEl>
                                          <p:spTgt spid="1127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70">
                                            <p:txEl>
                                              <p:pRg st="3" end="3"/>
                                            </p:txEl>
                                          </p:spTgt>
                                        </p:tgtEl>
                                        <p:attrNameLst>
                                          <p:attrName>style.visibility</p:attrName>
                                        </p:attrNameLst>
                                      </p:cBhvr>
                                      <p:to>
                                        <p:strVal val="visible"/>
                                      </p:to>
                                    </p:set>
                                    <p:animEffect transition="in" filter="blinds(horizontal)">
                                      <p:cBhvr>
                                        <p:cTn id="17" dur="500"/>
                                        <p:tgtEl>
                                          <p:spTgt spid="1127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70">
                                            <p:txEl>
                                              <p:pRg st="4" end="4"/>
                                            </p:txEl>
                                          </p:spTgt>
                                        </p:tgtEl>
                                        <p:attrNameLst>
                                          <p:attrName>style.visibility</p:attrName>
                                        </p:attrNameLst>
                                      </p:cBhvr>
                                      <p:to>
                                        <p:strVal val="visible"/>
                                      </p:to>
                                    </p:set>
                                    <p:animEffect transition="in" filter="blinds(horizontal)">
                                      <p:cBhvr>
                                        <p:cTn id="22" dur="500"/>
                                        <p:tgtEl>
                                          <p:spTgt spid="1127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70">
                                            <p:txEl>
                                              <p:pRg st="5" end="5"/>
                                            </p:txEl>
                                          </p:spTgt>
                                        </p:tgtEl>
                                        <p:attrNameLst>
                                          <p:attrName>style.visibility</p:attrName>
                                        </p:attrNameLst>
                                      </p:cBhvr>
                                      <p:to>
                                        <p:strVal val="visible"/>
                                      </p:to>
                                    </p:set>
                                    <p:animEffect transition="in" filter="blinds(horizontal)">
                                      <p:cBhvr>
                                        <p:cTn id="27" dur="500"/>
                                        <p:tgtEl>
                                          <p:spTgt spid="1127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70">
                                            <p:txEl>
                                              <p:pRg st="6" end="6"/>
                                            </p:txEl>
                                          </p:spTgt>
                                        </p:tgtEl>
                                        <p:attrNameLst>
                                          <p:attrName>style.visibility</p:attrName>
                                        </p:attrNameLst>
                                      </p:cBhvr>
                                      <p:to>
                                        <p:strVal val="visible"/>
                                      </p:to>
                                    </p:set>
                                    <p:animEffect transition="in" filter="blinds(horizontal)">
                                      <p:cBhvr>
                                        <p:cTn id="32" dur="500"/>
                                        <p:tgtEl>
                                          <p:spTgt spid="1127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270">
                                            <p:txEl>
                                              <p:pRg st="7" end="7"/>
                                            </p:txEl>
                                          </p:spTgt>
                                        </p:tgtEl>
                                        <p:attrNameLst>
                                          <p:attrName>style.visibility</p:attrName>
                                        </p:attrNameLst>
                                      </p:cBhvr>
                                      <p:to>
                                        <p:strVal val="visible"/>
                                      </p:to>
                                    </p:set>
                                    <p:animEffect transition="in" filter="blinds(horizontal)">
                                      <p:cBhvr>
                                        <p:cTn id="37" dur="500"/>
                                        <p:tgtEl>
                                          <p:spTgt spid="1127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a:hlinkHover r:id="" action="ppaction://ole?verb=0" highlightClick="1"/>
          </p:cNvPr>
          <p:cNvGraphicFramePr>
            <a:graphicFrameLocks noChangeAspect="1"/>
          </p:cNvGraphicFramePr>
          <p:nvPr/>
        </p:nvGraphicFramePr>
        <p:xfrm>
          <a:off x="0" y="27384"/>
          <a:ext cx="5337175" cy="6858000"/>
        </p:xfrm>
        <a:graphic>
          <a:graphicData uri="http://schemas.openxmlformats.org/presentationml/2006/ole">
            <p:oleObj spid="_x0000_s72706" name="PhotoImpact" r:id="rId3" imgW="5117460" imgH="6577778" progId="">
              <p:embed/>
            </p:oleObj>
          </a:graphicData>
        </a:graphic>
      </p:graphicFrame>
      <p:sp>
        <p:nvSpPr>
          <p:cNvPr id="1028" name="AutoShape 6"/>
          <p:cNvSpPr>
            <a:spLocks/>
          </p:cNvSpPr>
          <p:nvPr/>
        </p:nvSpPr>
        <p:spPr bwMode="auto">
          <a:xfrm>
            <a:off x="5257800" y="304800"/>
            <a:ext cx="762000" cy="990600"/>
          </a:xfrm>
          <a:prstGeom prst="rightBrace">
            <a:avLst>
              <a:gd name="adj1" fmla="val 10833"/>
              <a:gd name="adj2" fmla="val 50000"/>
            </a:avLst>
          </a:prstGeom>
          <a:noFill/>
          <a:ln w="44450">
            <a:solidFill>
              <a:schemeClr val="tx2"/>
            </a:solidFill>
            <a:miter lim="800000"/>
            <a:headEnd/>
            <a:tailEnd/>
          </a:ln>
        </p:spPr>
        <p:txBody>
          <a:bodyPr wrap="none" anchor="ctr"/>
          <a:lstStyle/>
          <a:p>
            <a:endParaRPr lang="en-IN"/>
          </a:p>
        </p:txBody>
      </p:sp>
      <p:sp>
        <p:nvSpPr>
          <p:cNvPr id="1029" name="AutoShape 7"/>
          <p:cNvSpPr>
            <a:spLocks/>
          </p:cNvSpPr>
          <p:nvPr/>
        </p:nvSpPr>
        <p:spPr bwMode="auto">
          <a:xfrm>
            <a:off x="5181600" y="1524000"/>
            <a:ext cx="914400" cy="228600"/>
          </a:xfrm>
          <a:prstGeom prst="rightBrace">
            <a:avLst>
              <a:gd name="adj1" fmla="val 8333"/>
              <a:gd name="adj2" fmla="val 50000"/>
            </a:avLst>
          </a:prstGeom>
          <a:noFill/>
          <a:ln w="44450">
            <a:solidFill>
              <a:schemeClr val="tx2"/>
            </a:solidFill>
            <a:miter lim="800000"/>
            <a:headEnd/>
            <a:tailEnd/>
          </a:ln>
        </p:spPr>
        <p:txBody>
          <a:bodyPr wrap="none" anchor="ctr"/>
          <a:lstStyle/>
          <a:p>
            <a:endParaRPr lang="en-IN"/>
          </a:p>
        </p:txBody>
      </p:sp>
      <p:sp>
        <p:nvSpPr>
          <p:cNvPr id="1030" name="AutoShape 8"/>
          <p:cNvSpPr>
            <a:spLocks/>
          </p:cNvSpPr>
          <p:nvPr/>
        </p:nvSpPr>
        <p:spPr bwMode="auto">
          <a:xfrm>
            <a:off x="5181600" y="1905000"/>
            <a:ext cx="990600" cy="1981200"/>
          </a:xfrm>
          <a:prstGeom prst="rightBrace">
            <a:avLst>
              <a:gd name="adj1" fmla="val 16667"/>
              <a:gd name="adj2" fmla="val 50000"/>
            </a:avLst>
          </a:prstGeom>
          <a:noFill/>
          <a:ln w="44450">
            <a:solidFill>
              <a:schemeClr val="tx2"/>
            </a:solidFill>
            <a:miter lim="800000"/>
            <a:headEnd/>
            <a:tailEnd/>
          </a:ln>
        </p:spPr>
        <p:txBody>
          <a:bodyPr wrap="none" anchor="ctr"/>
          <a:lstStyle/>
          <a:p>
            <a:endParaRPr lang="en-IN"/>
          </a:p>
        </p:txBody>
      </p:sp>
      <p:sp>
        <p:nvSpPr>
          <p:cNvPr id="1031" name="AutoShape 9"/>
          <p:cNvSpPr>
            <a:spLocks/>
          </p:cNvSpPr>
          <p:nvPr/>
        </p:nvSpPr>
        <p:spPr bwMode="auto">
          <a:xfrm>
            <a:off x="5181600" y="4191000"/>
            <a:ext cx="990600" cy="2286000"/>
          </a:xfrm>
          <a:prstGeom prst="rightBrace">
            <a:avLst>
              <a:gd name="adj1" fmla="val 19231"/>
              <a:gd name="adj2" fmla="val 50000"/>
            </a:avLst>
          </a:prstGeom>
          <a:noFill/>
          <a:ln w="44450">
            <a:solidFill>
              <a:schemeClr val="tx2"/>
            </a:solidFill>
            <a:miter lim="800000"/>
            <a:headEnd/>
            <a:tailEnd/>
          </a:ln>
        </p:spPr>
        <p:txBody>
          <a:bodyPr wrap="none" anchor="ctr"/>
          <a:lstStyle/>
          <a:p>
            <a:endParaRPr lang="en-IN"/>
          </a:p>
        </p:txBody>
      </p:sp>
      <p:sp>
        <p:nvSpPr>
          <p:cNvPr id="1032" name="Text Box 11"/>
          <p:cNvSpPr txBox="1">
            <a:spLocks noChangeArrowheads="1"/>
          </p:cNvSpPr>
          <p:nvPr/>
        </p:nvSpPr>
        <p:spPr bwMode="auto">
          <a:xfrm>
            <a:off x="6172200" y="533400"/>
            <a:ext cx="1447800" cy="461963"/>
          </a:xfrm>
          <a:prstGeom prst="rect">
            <a:avLst/>
          </a:prstGeom>
          <a:noFill/>
          <a:ln w="9525">
            <a:noFill/>
            <a:miter lim="800000"/>
            <a:headEnd/>
            <a:tailEnd/>
          </a:ln>
        </p:spPr>
        <p:txBody>
          <a:bodyPr wrap="none">
            <a:spAutoFit/>
          </a:bodyPr>
          <a:lstStyle/>
          <a:p>
            <a:r>
              <a:rPr lang="en-US" altLang="zh-TW"/>
              <a:t>Heading</a:t>
            </a:r>
          </a:p>
        </p:txBody>
      </p:sp>
      <p:sp>
        <p:nvSpPr>
          <p:cNvPr id="1033" name="Text Box 19"/>
          <p:cNvSpPr txBox="1">
            <a:spLocks noChangeArrowheads="1"/>
          </p:cNvSpPr>
          <p:nvPr/>
        </p:nvSpPr>
        <p:spPr bwMode="auto">
          <a:xfrm>
            <a:off x="6203950" y="1295400"/>
            <a:ext cx="2962275" cy="830263"/>
          </a:xfrm>
          <a:prstGeom prst="rect">
            <a:avLst/>
          </a:prstGeom>
          <a:noFill/>
          <a:ln w="9525">
            <a:noFill/>
            <a:miter lim="800000"/>
            <a:headEnd/>
            <a:tailEnd/>
          </a:ln>
        </p:spPr>
        <p:txBody>
          <a:bodyPr wrap="none">
            <a:spAutoFit/>
          </a:bodyPr>
          <a:lstStyle/>
          <a:p>
            <a:r>
              <a:rPr lang="en-US" altLang="zh-TW" dirty="0"/>
              <a:t>Address the </a:t>
            </a:r>
          </a:p>
          <a:p>
            <a:r>
              <a:rPr lang="en-US" altLang="zh-TW" dirty="0"/>
              <a:t>General Assembly</a:t>
            </a:r>
          </a:p>
        </p:txBody>
      </p:sp>
      <p:sp>
        <p:nvSpPr>
          <p:cNvPr id="1034" name="Text Box 20"/>
          <p:cNvSpPr txBox="1">
            <a:spLocks noChangeArrowheads="1"/>
          </p:cNvSpPr>
          <p:nvPr/>
        </p:nvSpPr>
        <p:spPr bwMode="auto">
          <a:xfrm>
            <a:off x="6172200" y="2667000"/>
            <a:ext cx="2535238" cy="822325"/>
          </a:xfrm>
          <a:prstGeom prst="rect">
            <a:avLst/>
          </a:prstGeom>
          <a:noFill/>
          <a:ln w="9525">
            <a:noFill/>
            <a:miter lim="800000"/>
            <a:headEnd/>
            <a:tailEnd/>
          </a:ln>
        </p:spPr>
        <p:txBody>
          <a:bodyPr wrap="none">
            <a:spAutoFit/>
          </a:bodyPr>
          <a:lstStyle/>
          <a:p>
            <a:r>
              <a:rPr lang="en-US" altLang="zh-TW"/>
              <a:t>Perambulatory </a:t>
            </a:r>
          </a:p>
          <a:p>
            <a:r>
              <a:rPr lang="en-US" altLang="zh-TW"/>
              <a:t>Clauses</a:t>
            </a:r>
          </a:p>
        </p:txBody>
      </p:sp>
      <p:sp>
        <p:nvSpPr>
          <p:cNvPr id="1035" name="Text Box 21"/>
          <p:cNvSpPr txBox="1">
            <a:spLocks noChangeArrowheads="1"/>
          </p:cNvSpPr>
          <p:nvPr/>
        </p:nvSpPr>
        <p:spPr bwMode="auto">
          <a:xfrm>
            <a:off x="6189663" y="5105400"/>
            <a:ext cx="1790700" cy="830263"/>
          </a:xfrm>
          <a:prstGeom prst="rect">
            <a:avLst/>
          </a:prstGeom>
          <a:noFill/>
          <a:ln w="9525">
            <a:noFill/>
            <a:miter lim="800000"/>
            <a:headEnd/>
            <a:tailEnd/>
          </a:ln>
        </p:spPr>
        <p:txBody>
          <a:bodyPr wrap="none">
            <a:spAutoFit/>
          </a:bodyPr>
          <a:lstStyle/>
          <a:p>
            <a:r>
              <a:rPr lang="en-US" altLang="zh-TW"/>
              <a:t>Operative </a:t>
            </a:r>
          </a:p>
          <a:p>
            <a:r>
              <a:rPr lang="en-US" altLang="zh-TW"/>
              <a:t>Clauses</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6"/>
          <p:cNvSpPr txBox="1">
            <a:spLocks noChangeArrowheads="1"/>
          </p:cNvSpPr>
          <p:nvPr/>
        </p:nvSpPr>
        <p:spPr bwMode="auto">
          <a:xfrm>
            <a:off x="250825" y="1557338"/>
            <a:ext cx="8229600" cy="2714625"/>
          </a:xfrm>
          <a:prstGeom prst="rect">
            <a:avLst/>
          </a:prstGeom>
          <a:noFill/>
          <a:ln w="9525">
            <a:noFill/>
            <a:miter lim="800000"/>
            <a:headEnd/>
            <a:tailEnd/>
          </a:ln>
        </p:spPr>
        <p:txBody>
          <a:bodyPr>
            <a:spAutoFit/>
          </a:bodyPr>
          <a:lstStyle/>
          <a:p>
            <a:pPr>
              <a:spcBef>
                <a:spcPct val="50000"/>
              </a:spcBef>
            </a:pPr>
            <a:r>
              <a:rPr lang="en-US" sz="2800">
                <a:latin typeface="Georgia" pitchFamily="1" charset="0"/>
                <a:cs typeface="Arial" charset="0"/>
              </a:rPr>
              <a:t>Research is usually broken down into three parts:</a:t>
            </a:r>
            <a:r>
              <a:rPr lang="en-US" sz="2400">
                <a:latin typeface="Georgia" pitchFamily="1" charset="0"/>
                <a:cs typeface="Arial" charset="0"/>
              </a:rPr>
              <a:t> </a:t>
            </a:r>
          </a:p>
          <a:p>
            <a:pPr>
              <a:spcBef>
                <a:spcPct val="50000"/>
              </a:spcBef>
              <a:buFontTx/>
              <a:buChar char="•"/>
            </a:pPr>
            <a:r>
              <a:rPr lang="en-US" sz="3200">
                <a:latin typeface="Georgia" pitchFamily="1" charset="0"/>
                <a:cs typeface="Arial" charset="0"/>
              </a:rPr>
              <a:t>Country information </a:t>
            </a:r>
          </a:p>
          <a:p>
            <a:pPr>
              <a:spcBef>
                <a:spcPct val="50000"/>
              </a:spcBef>
              <a:buFontTx/>
              <a:buChar char="•"/>
            </a:pPr>
            <a:r>
              <a:rPr lang="en-US" sz="3200">
                <a:latin typeface="Georgia" pitchFamily="1" charset="0"/>
                <a:cs typeface="Arial" charset="0"/>
              </a:rPr>
              <a:t>The UN system </a:t>
            </a:r>
          </a:p>
          <a:p>
            <a:pPr>
              <a:spcBef>
                <a:spcPct val="50000"/>
              </a:spcBef>
              <a:buFontTx/>
              <a:buChar char="•"/>
            </a:pPr>
            <a:r>
              <a:rPr lang="en-US" sz="3200">
                <a:latin typeface="Georgia" pitchFamily="1" charset="0"/>
                <a:cs typeface="Arial" charset="0"/>
              </a:rPr>
              <a:t>Agenda allotted</a:t>
            </a:r>
          </a:p>
        </p:txBody>
      </p:sp>
      <p:sp>
        <p:nvSpPr>
          <p:cNvPr id="7173" name="Text Box 8"/>
          <p:cNvSpPr txBox="1">
            <a:spLocks noChangeArrowheads="1"/>
          </p:cNvSpPr>
          <p:nvPr/>
        </p:nvSpPr>
        <p:spPr bwMode="auto">
          <a:xfrm>
            <a:off x="107950" y="620713"/>
            <a:ext cx="9144000" cy="584200"/>
          </a:xfrm>
          <a:prstGeom prst="rect">
            <a:avLst/>
          </a:prstGeom>
          <a:noFill/>
          <a:ln w="9525">
            <a:noFill/>
            <a:miter lim="800000"/>
            <a:headEnd/>
            <a:tailEnd/>
          </a:ln>
        </p:spPr>
        <p:txBody>
          <a:bodyPr>
            <a:spAutoFit/>
          </a:bodyPr>
          <a:lstStyle/>
          <a:p>
            <a:pPr>
              <a:spcBef>
                <a:spcPct val="50000"/>
              </a:spcBef>
            </a:pPr>
            <a:r>
              <a:rPr lang="en-US" sz="3200">
                <a:latin typeface="Georgia" pitchFamily="1" charset="0"/>
                <a:cs typeface="Arial" charset="0"/>
              </a:rPr>
              <a:t>How to research so as to yield maximum results?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blinds(horizontal)">
                                      <p:cBhvr>
                                        <p:cTn id="7" dur="500"/>
                                        <p:tgtEl>
                                          <p:spTgt spid="717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7172">
                                            <p:txEl>
                                              <p:pRg st="0" end="0"/>
                                            </p:txEl>
                                          </p:spTgt>
                                        </p:tgtEl>
                                        <p:attrNameLst>
                                          <p:attrName>style.visibility</p:attrName>
                                        </p:attrNameLst>
                                      </p:cBhvr>
                                      <p:to>
                                        <p:strVal val="visible"/>
                                      </p:to>
                                    </p:set>
                                    <p:animEffect transition="in" filter="blinds(horizontal)">
                                      <p:cBhvr>
                                        <p:cTn id="11" dur="500"/>
                                        <p:tgtEl>
                                          <p:spTgt spid="7172">
                                            <p:txEl>
                                              <p:pRg st="0" end="0"/>
                                            </p:txEl>
                                          </p:spTgt>
                                        </p:tgtEl>
                                      </p:cBhvr>
                                    </p:animEffect>
                                  </p:childTnLst>
                                </p:cTn>
                              </p:par>
                            </p:childTnLst>
                          </p:cTn>
                        </p:par>
                        <p:par>
                          <p:cTn id="12" fill="hold">
                            <p:stCondLst>
                              <p:cond delay="1000"/>
                            </p:stCondLst>
                            <p:childTnLst>
                              <p:par>
                                <p:cTn id="13" presetID="27" presetClass="entr" presetSubtype="0" fill="hold" nodeType="afterEffect">
                                  <p:stCondLst>
                                    <p:cond delay="0"/>
                                  </p:stCondLst>
                                  <p:iterate type="lt">
                                    <p:tmPct val="50000"/>
                                  </p:iterate>
                                  <p:childTnLst>
                                    <p:set>
                                      <p:cBhvr>
                                        <p:cTn id="14" dur="1" fill="hold">
                                          <p:stCondLst>
                                            <p:cond delay="0"/>
                                          </p:stCondLst>
                                        </p:cTn>
                                        <p:tgtEl>
                                          <p:spTgt spid="7172">
                                            <p:txEl>
                                              <p:pRg st="1" end="1"/>
                                            </p:txEl>
                                          </p:spTgt>
                                        </p:tgtEl>
                                        <p:attrNameLst>
                                          <p:attrName>style.visibility</p:attrName>
                                        </p:attrNameLst>
                                      </p:cBhvr>
                                      <p:to>
                                        <p:strVal val="visible"/>
                                      </p:to>
                                    </p:set>
                                    <p:anim calcmode="discrete" valueType="clr">
                                      <p:cBhvr override="childStyle">
                                        <p:cTn id="15" dur="80"/>
                                        <p:tgtEl>
                                          <p:spTgt spid="717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7172">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7172">
                                            <p:txEl>
                                              <p:pRg st="1" end="1"/>
                                            </p:txEl>
                                          </p:spTgt>
                                        </p:tgtEl>
                                        <p:attrNameLst>
                                          <p:attrName>fill.type</p:attrName>
                                        </p:attrNameLst>
                                      </p:cBhvr>
                                      <p:to>
                                        <p:strVal val="solid"/>
                                      </p:to>
                                    </p:set>
                                  </p:childTnLst>
                                </p:cTn>
                              </p:par>
                            </p:childTnLst>
                          </p:cTn>
                        </p:par>
                        <p:par>
                          <p:cTn id="18" fill="hold">
                            <p:stCondLst>
                              <p:cond delay="1760"/>
                            </p:stCondLst>
                            <p:childTnLst>
                              <p:par>
                                <p:cTn id="19" presetID="27" presetClass="entr" presetSubtype="0" fill="hold" nodeType="afterEffect">
                                  <p:stCondLst>
                                    <p:cond delay="0"/>
                                  </p:stCondLst>
                                  <p:iterate type="lt">
                                    <p:tmPct val="50000"/>
                                  </p:iterate>
                                  <p:childTnLst>
                                    <p:set>
                                      <p:cBhvr>
                                        <p:cTn id="20" dur="1" fill="hold">
                                          <p:stCondLst>
                                            <p:cond delay="0"/>
                                          </p:stCondLst>
                                        </p:cTn>
                                        <p:tgtEl>
                                          <p:spTgt spid="7172">
                                            <p:txEl>
                                              <p:pRg st="2" end="2"/>
                                            </p:txEl>
                                          </p:spTgt>
                                        </p:tgtEl>
                                        <p:attrNameLst>
                                          <p:attrName>style.visibility</p:attrName>
                                        </p:attrNameLst>
                                      </p:cBhvr>
                                      <p:to>
                                        <p:strVal val="visible"/>
                                      </p:to>
                                    </p:set>
                                    <p:anim calcmode="discrete" valueType="clr">
                                      <p:cBhvr override="childStyle">
                                        <p:cTn id="21" dur="80"/>
                                        <p:tgtEl>
                                          <p:spTgt spid="717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172">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7172">
                                            <p:txEl>
                                              <p:pRg st="2" end="2"/>
                                            </p:txEl>
                                          </p:spTgt>
                                        </p:tgtEl>
                                        <p:attrNameLst>
                                          <p:attrName>fill.type</p:attrName>
                                        </p:attrNameLst>
                                      </p:cBhvr>
                                      <p:to>
                                        <p:strVal val="solid"/>
                                      </p:to>
                                    </p:set>
                                  </p:childTnLst>
                                </p:cTn>
                              </p:par>
                            </p:childTnLst>
                          </p:cTn>
                        </p:par>
                        <p:par>
                          <p:cTn id="24" fill="hold">
                            <p:stCondLst>
                              <p:cond delay="2240"/>
                            </p:stCondLst>
                            <p:childTnLst>
                              <p:par>
                                <p:cTn id="25" presetID="27" presetClass="entr" presetSubtype="0" fill="hold" nodeType="afterEffect">
                                  <p:stCondLst>
                                    <p:cond delay="0"/>
                                  </p:stCondLst>
                                  <p:iterate type="lt">
                                    <p:tmPct val="50000"/>
                                  </p:iterate>
                                  <p:childTnLst>
                                    <p:set>
                                      <p:cBhvr>
                                        <p:cTn id="26" dur="1" fill="hold">
                                          <p:stCondLst>
                                            <p:cond delay="0"/>
                                          </p:stCondLst>
                                        </p:cTn>
                                        <p:tgtEl>
                                          <p:spTgt spid="7172">
                                            <p:txEl>
                                              <p:pRg st="3" end="3"/>
                                            </p:txEl>
                                          </p:spTgt>
                                        </p:tgtEl>
                                        <p:attrNameLst>
                                          <p:attrName>style.visibility</p:attrName>
                                        </p:attrNameLst>
                                      </p:cBhvr>
                                      <p:to>
                                        <p:strVal val="visible"/>
                                      </p:to>
                                    </p:set>
                                    <p:anim calcmode="discrete" valueType="clr">
                                      <p:cBhvr override="childStyle">
                                        <p:cTn id="27" dur="80"/>
                                        <p:tgtEl>
                                          <p:spTgt spid="7172">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7172">
                                            <p:txEl>
                                              <p:pRg st="3" end="3"/>
                                            </p:txEl>
                                          </p:spTgt>
                                        </p:tgtEl>
                                        <p:attrNameLst>
                                          <p:attrName>fillcolor</p:attrName>
                                        </p:attrNameLst>
                                      </p:cBhvr>
                                      <p:tavLst>
                                        <p:tav tm="0">
                                          <p:val>
                                            <p:clrVal>
                                              <a:schemeClr val="accent2"/>
                                            </p:clrVal>
                                          </p:val>
                                        </p:tav>
                                        <p:tav tm="50000">
                                          <p:val>
                                            <p:clrVal>
                                              <a:schemeClr val="hlink"/>
                                            </p:clrVal>
                                          </p:val>
                                        </p:tav>
                                      </p:tavLst>
                                    </p:anim>
                                    <p:set>
                                      <p:cBhvr>
                                        <p:cTn id="29" dur="80"/>
                                        <p:tgtEl>
                                          <p:spTgt spid="7172">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ChangeArrowheads="1"/>
          </p:cNvSpPr>
          <p:nvPr/>
        </p:nvSpPr>
        <p:spPr bwMode="auto">
          <a:xfrm>
            <a:off x="0" y="0"/>
            <a:ext cx="420688" cy="274638"/>
          </a:xfrm>
          <a:prstGeom prst="rect">
            <a:avLst/>
          </a:prstGeom>
          <a:noFill/>
          <a:ln w="9525">
            <a:noFill/>
            <a:miter lim="800000"/>
            <a:headEnd/>
            <a:tailEnd/>
          </a:ln>
        </p:spPr>
        <p:txBody>
          <a:bodyPr wrap="none" lIns="357075" tIns="0" rIns="0" bIns="0" anchor="ctr">
            <a:spAutoFit/>
          </a:bodyPr>
          <a:lstStyle/>
          <a:p>
            <a:r>
              <a:rPr lang="en-US">
                <a:solidFill>
                  <a:srgbClr val="000000"/>
                </a:solidFill>
              </a:rPr>
              <a:t> </a:t>
            </a:r>
          </a:p>
        </p:txBody>
      </p:sp>
      <p:sp>
        <p:nvSpPr>
          <p:cNvPr id="11270" name="Text Box 6"/>
          <p:cNvSpPr txBox="1">
            <a:spLocks noChangeArrowheads="1"/>
          </p:cNvSpPr>
          <p:nvPr/>
        </p:nvSpPr>
        <p:spPr bwMode="auto">
          <a:xfrm>
            <a:off x="468313" y="1557338"/>
            <a:ext cx="8424862" cy="2708275"/>
          </a:xfrm>
          <a:prstGeom prst="rect">
            <a:avLst/>
          </a:prstGeom>
          <a:noFill/>
          <a:ln w="9525">
            <a:noFill/>
            <a:miter lim="800000"/>
            <a:headEnd/>
            <a:tailEnd/>
          </a:ln>
        </p:spPr>
        <p:txBody>
          <a:bodyPr>
            <a:spAutoFit/>
          </a:bodyPr>
          <a:lstStyle/>
          <a:p>
            <a:pPr marL="800100" lvl="1" indent="-342900">
              <a:spcBef>
                <a:spcPct val="50000"/>
              </a:spcBef>
              <a:buFontTx/>
              <a:buChar char="•"/>
            </a:pPr>
            <a:r>
              <a:rPr lang="en-US" sz="2000">
                <a:solidFill>
                  <a:srgbClr val="000000"/>
                </a:solidFill>
              </a:rPr>
              <a:t>After discussion and amendments, draft resolution is put to vote.</a:t>
            </a:r>
          </a:p>
          <a:p>
            <a:pPr marL="800100" lvl="1" indent="-342900">
              <a:spcBef>
                <a:spcPct val="50000"/>
              </a:spcBef>
              <a:buFontTx/>
              <a:buChar char="•"/>
            </a:pPr>
            <a:r>
              <a:rPr lang="en-US" sz="2000">
                <a:solidFill>
                  <a:srgbClr val="000000"/>
                </a:solidFill>
              </a:rPr>
              <a:t>Four types of votes allowed – Yes, No, Pass, Abstain.</a:t>
            </a:r>
          </a:p>
          <a:p>
            <a:pPr marL="800100" lvl="1" indent="-342900">
              <a:spcBef>
                <a:spcPct val="50000"/>
              </a:spcBef>
              <a:buFontTx/>
              <a:buChar char="•"/>
            </a:pPr>
            <a:r>
              <a:rPr lang="en-US" sz="2000">
                <a:solidFill>
                  <a:srgbClr val="000000"/>
                </a:solidFill>
              </a:rPr>
              <a:t>Sponsors of a resolution have to vote Yes to it, </a:t>
            </a:r>
            <a:br>
              <a:rPr lang="en-US" sz="2000">
                <a:solidFill>
                  <a:srgbClr val="000000"/>
                </a:solidFill>
              </a:rPr>
            </a:br>
            <a:r>
              <a:rPr lang="en-US" sz="2000">
                <a:solidFill>
                  <a:srgbClr val="000000"/>
                </a:solidFill>
              </a:rPr>
              <a:t>except ‘</a:t>
            </a:r>
            <a:r>
              <a:rPr lang="en-US" sz="2000" u="sng">
                <a:solidFill>
                  <a:srgbClr val="000000"/>
                </a:solidFill>
              </a:rPr>
              <a:t>No with Rights</a:t>
            </a:r>
            <a:r>
              <a:rPr lang="en-US" sz="2000">
                <a:solidFill>
                  <a:srgbClr val="000000"/>
                </a:solidFill>
              </a:rPr>
              <a:t>’, in case of drastic unfriendly </a:t>
            </a:r>
            <a:br>
              <a:rPr lang="en-US" sz="2000">
                <a:solidFill>
                  <a:srgbClr val="000000"/>
                </a:solidFill>
              </a:rPr>
            </a:br>
            <a:r>
              <a:rPr lang="en-US" sz="2000">
                <a:solidFill>
                  <a:srgbClr val="000000"/>
                </a:solidFill>
              </a:rPr>
              <a:t>amendment, which makes resolution go against</a:t>
            </a:r>
            <a:br>
              <a:rPr lang="en-US" sz="2000">
                <a:solidFill>
                  <a:srgbClr val="000000"/>
                </a:solidFill>
              </a:rPr>
            </a:br>
            <a:r>
              <a:rPr lang="en-US" sz="2000">
                <a:solidFill>
                  <a:srgbClr val="000000"/>
                </a:solidFill>
              </a:rPr>
              <a:t>it’s foreign policy.</a:t>
            </a:r>
          </a:p>
          <a:p>
            <a:pPr marL="800100" lvl="1" indent="-342900">
              <a:spcBef>
                <a:spcPct val="50000"/>
              </a:spcBef>
              <a:buFontTx/>
              <a:buChar char="•"/>
            </a:pPr>
            <a:r>
              <a:rPr lang="en-US" sz="2000">
                <a:solidFill>
                  <a:srgbClr val="000000"/>
                </a:solidFill>
              </a:rPr>
              <a:t>If passed by simple majority, it becomes a </a:t>
            </a:r>
            <a:r>
              <a:rPr lang="en-US" sz="2000" u="sng">
                <a:solidFill>
                  <a:srgbClr val="000000"/>
                </a:solidFill>
              </a:rPr>
              <a:t>resolution</a:t>
            </a:r>
            <a:r>
              <a:rPr lang="en-US" sz="2000">
                <a:solidFill>
                  <a:srgbClr val="000000"/>
                </a:solidFill>
              </a:rPr>
              <a:t>.</a:t>
            </a:r>
            <a:endParaRPr lang="en-US" sz="2000" u="sng">
              <a:solidFill>
                <a:srgbClr val="000000"/>
              </a:solidFill>
            </a:endParaRPr>
          </a:p>
        </p:txBody>
      </p:sp>
      <p:sp>
        <p:nvSpPr>
          <p:cNvPr id="51204" name="TextBox 3"/>
          <p:cNvSpPr txBox="1">
            <a:spLocks noChangeArrowheads="1"/>
          </p:cNvSpPr>
          <p:nvPr/>
        </p:nvSpPr>
        <p:spPr bwMode="auto">
          <a:xfrm>
            <a:off x="2987675" y="620713"/>
            <a:ext cx="3097213" cy="646112"/>
          </a:xfrm>
          <a:prstGeom prst="rect">
            <a:avLst/>
          </a:prstGeom>
          <a:noFill/>
          <a:ln w="9525">
            <a:noFill/>
            <a:miter lim="800000"/>
            <a:headEnd/>
            <a:tailEnd/>
          </a:ln>
        </p:spPr>
        <p:txBody>
          <a:bodyPr>
            <a:spAutoFit/>
          </a:bodyPr>
          <a:lstStyle/>
          <a:p>
            <a:pPr algn="ctr"/>
            <a:r>
              <a:rPr lang="en-US" sz="3600" b="1">
                <a:latin typeface="Arial Black" pitchFamily="34" charset="0"/>
              </a:rPr>
              <a:t>VOTING</a:t>
            </a:r>
            <a:endParaRPr lang="en-IN" sz="3600" b="1">
              <a:latin typeface="Arial Black"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Effect transition="in" filter="blinds(horizontal)">
                                      <p:cBhvr>
                                        <p:cTn id="7" dur="500"/>
                                        <p:tgtEl>
                                          <p:spTgt spid="112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70">
                                            <p:txEl>
                                              <p:pRg st="1" end="1"/>
                                            </p:txEl>
                                          </p:spTgt>
                                        </p:tgtEl>
                                        <p:attrNameLst>
                                          <p:attrName>style.visibility</p:attrName>
                                        </p:attrNameLst>
                                      </p:cBhvr>
                                      <p:to>
                                        <p:strVal val="visible"/>
                                      </p:to>
                                    </p:set>
                                    <p:animEffect transition="in" filter="blinds(horizontal)">
                                      <p:cBhvr>
                                        <p:cTn id="12" dur="500"/>
                                        <p:tgtEl>
                                          <p:spTgt spid="112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70">
                                            <p:txEl>
                                              <p:pRg st="2" end="2"/>
                                            </p:txEl>
                                          </p:spTgt>
                                        </p:tgtEl>
                                        <p:attrNameLst>
                                          <p:attrName>style.visibility</p:attrName>
                                        </p:attrNameLst>
                                      </p:cBhvr>
                                      <p:to>
                                        <p:strVal val="visible"/>
                                      </p:to>
                                    </p:set>
                                    <p:animEffect transition="in" filter="blinds(horizontal)">
                                      <p:cBhvr>
                                        <p:cTn id="17" dur="500"/>
                                        <p:tgtEl>
                                          <p:spTgt spid="112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70">
                                            <p:txEl>
                                              <p:pRg st="3" end="3"/>
                                            </p:txEl>
                                          </p:spTgt>
                                        </p:tgtEl>
                                        <p:attrNameLst>
                                          <p:attrName>style.visibility</p:attrName>
                                        </p:attrNameLst>
                                      </p:cBhvr>
                                      <p:to>
                                        <p:strVal val="visible"/>
                                      </p:to>
                                    </p:set>
                                    <p:animEffect transition="in" filter="blinds(horizontal)">
                                      <p:cBhvr>
                                        <p:cTn id="22" dur="500"/>
                                        <p:tgtEl>
                                          <p:spTgt spid="112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ChangeArrowheads="1"/>
          </p:cNvSpPr>
          <p:nvPr/>
        </p:nvSpPr>
        <p:spPr bwMode="auto">
          <a:xfrm>
            <a:off x="0" y="0"/>
            <a:ext cx="420688" cy="274638"/>
          </a:xfrm>
          <a:prstGeom prst="rect">
            <a:avLst/>
          </a:prstGeom>
          <a:noFill/>
          <a:ln w="9525">
            <a:noFill/>
            <a:miter lim="800000"/>
            <a:headEnd/>
            <a:tailEnd/>
          </a:ln>
        </p:spPr>
        <p:txBody>
          <a:bodyPr wrap="none" lIns="357075" tIns="0" rIns="0" bIns="0" anchor="ctr">
            <a:spAutoFit/>
          </a:bodyPr>
          <a:lstStyle/>
          <a:p>
            <a:r>
              <a:rPr lang="en-US">
                <a:solidFill>
                  <a:srgbClr val="000000"/>
                </a:solidFill>
              </a:rPr>
              <a:t> </a:t>
            </a:r>
          </a:p>
        </p:txBody>
      </p:sp>
      <p:sp>
        <p:nvSpPr>
          <p:cNvPr id="11270" name="Text Box 6"/>
          <p:cNvSpPr txBox="1">
            <a:spLocks noChangeArrowheads="1"/>
          </p:cNvSpPr>
          <p:nvPr/>
        </p:nvSpPr>
        <p:spPr bwMode="auto">
          <a:xfrm>
            <a:off x="36513" y="-41275"/>
            <a:ext cx="9144000" cy="6062663"/>
          </a:xfrm>
          <a:prstGeom prst="rect">
            <a:avLst/>
          </a:prstGeom>
          <a:noFill/>
          <a:ln w="9525">
            <a:noFill/>
            <a:miter lim="800000"/>
            <a:headEnd/>
            <a:tailEnd/>
          </a:ln>
        </p:spPr>
        <p:txBody>
          <a:bodyPr>
            <a:spAutoFit/>
          </a:bodyPr>
          <a:lstStyle/>
          <a:p>
            <a:pPr marL="342900" indent="-342900" algn="ctr">
              <a:spcBef>
                <a:spcPct val="50000"/>
              </a:spcBef>
            </a:pPr>
            <a:r>
              <a:rPr lang="en-US" sz="2800">
                <a:solidFill>
                  <a:srgbClr val="000000"/>
                </a:solidFill>
              </a:rPr>
              <a:t>SUMMARY</a:t>
            </a:r>
          </a:p>
          <a:p>
            <a:pPr marL="342900" indent="-342900" algn="ctr">
              <a:spcBef>
                <a:spcPct val="50000"/>
              </a:spcBef>
            </a:pPr>
            <a:r>
              <a:rPr lang="en-US" sz="2000">
                <a:solidFill>
                  <a:srgbClr val="000000"/>
                </a:solidFill>
              </a:rPr>
              <a:t>First unmod – Form blocs</a:t>
            </a:r>
          </a:p>
          <a:p>
            <a:pPr marL="342900" indent="-342900" algn="ctr">
              <a:spcBef>
                <a:spcPct val="50000"/>
              </a:spcBef>
            </a:pPr>
            <a:endParaRPr lang="en-US" sz="2000">
              <a:solidFill>
                <a:srgbClr val="000000"/>
              </a:solidFill>
            </a:endParaRPr>
          </a:p>
          <a:p>
            <a:pPr marL="342900" indent="-342900" algn="ctr">
              <a:spcBef>
                <a:spcPct val="50000"/>
              </a:spcBef>
            </a:pPr>
            <a:r>
              <a:rPr lang="en-US" sz="2000">
                <a:solidFill>
                  <a:srgbClr val="000000"/>
                </a:solidFill>
              </a:rPr>
              <a:t>Second unmod – Working papers</a:t>
            </a:r>
          </a:p>
          <a:p>
            <a:pPr marL="342900" indent="-342900" algn="ctr">
              <a:spcBef>
                <a:spcPct val="50000"/>
              </a:spcBef>
            </a:pPr>
            <a:r>
              <a:rPr lang="en-US" sz="2000">
                <a:solidFill>
                  <a:srgbClr val="000000"/>
                </a:solidFill>
              </a:rPr>
              <a:t>                                </a:t>
            </a:r>
          </a:p>
          <a:p>
            <a:pPr marL="342900" indent="-342900" algn="ctr">
              <a:spcBef>
                <a:spcPct val="50000"/>
              </a:spcBef>
            </a:pPr>
            <a:r>
              <a:rPr lang="en-US" sz="2000">
                <a:solidFill>
                  <a:srgbClr val="000000"/>
                </a:solidFill>
              </a:rPr>
              <a:t>Third unmod – Form draft resolutions</a:t>
            </a:r>
          </a:p>
          <a:p>
            <a:pPr marL="342900" indent="-342900" algn="ctr">
              <a:spcBef>
                <a:spcPct val="50000"/>
              </a:spcBef>
            </a:pPr>
            <a:endParaRPr lang="en-US" sz="2000">
              <a:solidFill>
                <a:srgbClr val="000000"/>
              </a:solidFill>
            </a:endParaRPr>
          </a:p>
          <a:p>
            <a:pPr marL="342900" indent="-342900" algn="ctr">
              <a:spcBef>
                <a:spcPct val="50000"/>
              </a:spcBef>
            </a:pPr>
            <a:r>
              <a:rPr lang="en-US" sz="2000">
                <a:solidFill>
                  <a:srgbClr val="000000"/>
                </a:solidFill>
              </a:rPr>
              <a:t>Formal debate</a:t>
            </a:r>
          </a:p>
          <a:p>
            <a:pPr marL="342900" indent="-342900" algn="ctr">
              <a:spcBef>
                <a:spcPct val="50000"/>
              </a:spcBef>
            </a:pPr>
            <a:endParaRPr lang="en-US" sz="2000">
              <a:solidFill>
                <a:srgbClr val="000000"/>
              </a:solidFill>
            </a:endParaRPr>
          </a:p>
          <a:p>
            <a:pPr marL="342900" indent="-342900" algn="ctr">
              <a:spcBef>
                <a:spcPct val="50000"/>
              </a:spcBef>
            </a:pPr>
            <a:r>
              <a:rPr lang="en-US" sz="2000">
                <a:solidFill>
                  <a:srgbClr val="000000"/>
                </a:solidFill>
              </a:rPr>
              <a:t>Amendments</a:t>
            </a:r>
          </a:p>
          <a:p>
            <a:pPr marL="342900" indent="-342900" algn="ctr">
              <a:spcBef>
                <a:spcPct val="50000"/>
              </a:spcBef>
            </a:pPr>
            <a:endParaRPr lang="en-US" sz="2000">
              <a:solidFill>
                <a:srgbClr val="000000"/>
              </a:solidFill>
            </a:endParaRPr>
          </a:p>
          <a:p>
            <a:pPr marL="342900" indent="-342900" algn="ctr">
              <a:spcBef>
                <a:spcPct val="50000"/>
              </a:spcBef>
            </a:pPr>
            <a:r>
              <a:rPr lang="en-US" sz="2000">
                <a:solidFill>
                  <a:srgbClr val="000000"/>
                </a:solidFill>
              </a:rPr>
              <a:t>Voting</a:t>
            </a:r>
          </a:p>
          <a:p>
            <a:pPr marL="342900" indent="-342900" algn="ctr">
              <a:spcBef>
                <a:spcPct val="50000"/>
              </a:spcBef>
            </a:pPr>
            <a:endParaRPr lang="en-US" sz="2000">
              <a:solidFill>
                <a:srgbClr val="000000"/>
              </a:solidFill>
            </a:endParaRPr>
          </a:p>
        </p:txBody>
      </p:sp>
      <p:pic>
        <p:nvPicPr>
          <p:cNvPr id="59397" name="Picture 5" descr="images"/>
          <p:cNvPicPr>
            <a:picLocks noChangeAspect="1" noChangeArrowheads="1"/>
          </p:cNvPicPr>
          <p:nvPr/>
        </p:nvPicPr>
        <p:blipFill>
          <a:blip r:embed="rId2" cstate="print"/>
          <a:srcRect/>
          <a:stretch>
            <a:fillRect/>
          </a:stretch>
        </p:blipFill>
        <p:spPr bwMode="auto">
          <a:xfrm>
            <a:off x="4284663" y="1773238"/>
            <a:ext cx="574675" cy="576262"/>
          </a:xfrm>
          <a:prstGeom prst="rect">
            <a:avLst/>
          </a:prstGeom>
          <a:noFill/>
          <a:ln w="9525">
            <a:noFill/>
            <a:miter lim="800000"/>
            <a:headEnd/>
            <a:tailEnd/>
          </a:ln>
        </p:spPr>
      </p:pic>
      <p:sp>
        <p:nvSpPr>
          <p:cNvPr id="59398" name="Text Box 6"/>
          <p:cNvSpPr txBox="1">
            <a:spLocks noChangeArrowheads="1"/>
          </p:cNvSpPr>
          <p:nvPr/>
        </p:nvSpPr>
        <p:spPr bwMode="auto">
          <a:xfrm>
            <a:off x="4879975" y="1962150"/>
            <a:ext cx="1584325" cy="366713"/>
          </a:xfrm>
          <a:prstGeom prst="rect">
            <a:avLst/>
          </a:prstGeom>
          <a:noFill/>
          <a:ln w="9525">
            <a:noFill/>
            <a:miter lim="800000"/>
            <a:headEnd/>
            <a:tailEnd/>
          </a:ln>
        </p:spPr>
        <p:txBody>
          <a:bodyPr>
            <a:spAutoFit/>
          </a:bodyPr>
          <a:lstStyle/>
          <a:p>
            <a:pPr>
              <a:spcBef>
                <a:spcPct val="50000"/>
              </a:spcBef>
            </a:pPr>
            <a:r>
              <a:rPr lang="en-US">
                <a:solidFill>
                  <a:srgbClr val="FF0000"/>
                </a:solidFill>
              </a:rPr>
              <a:t>20% support</a:t>
            </a:r>
          </a:p>
        </p:txBody>
      </p:sp>
      <p:pic>
        <p:nvPicPr>
          <p:cNvPr id="59399" name="Picture 7" descr="images"/>
          <p:cNvPicPr>
            <a:picLocks noChangeAspect="1" noChangeArrowheads="1"/>
          </p:cNvPicPr>
          <p:nvPr/>
        </p:nvPicPr>
        <p:blipFill>
          <a:blip r:embed="rId2" cstate="print"/>
          <a:srcRect/>
          <a:stretch>
            <a:fillRect/>
          </a:stretch>
        </p:blipFill>
        <p:spPr bwMode="auto">
          <a:xfrm>
            <a:off x="4284663" y="2747963"/>
            <a:ext cx="574675" cy="536575"/>
          </a:xfrm>
          <a:prstGeom prst="rect">
            <a:avLst/>
          </a:prstGeom>
          <a:noFill/>
          <a:ln w="9525">
            <a:noFill/>
            <a:miter lim="800000"/>
            <a:headEnd/>
            <a:tailEnd/>
          </a:ln>
        </p:spPr>
      </p:pic>
      <p:sp>
        <p:nvSpPr>
          <p:cNvPr id="59400" name="Text Box 8"/>
          <p:cNvSpPr txBox="1">
            <a:spLocks noChangeArrowheads="1"/>
          </p:cNvSpPr>
          <p:nvPr/>
        </p:nvSpPr>
        <p:spPr bwMode="auto">
          <a:xfrm>
            <a:off x="4953000" y="2825750"/>
            <a:ext cx="1584325" cy="366713"/>
          </a:xfrm>
          <a:prstGeom prst="rect">
            <a:avLst/>
          </a:prstGeom>
          <a:noFill/>
          <a:ln w="9525">
            <a:noFill/>
            <a:miter lim="800000"/>
            <a:headEnd/>
            <a:tailEnd/>
          </a:ln>
        </p:spPr>
        <p:txBody>
          <a:bodyPr>
            <a:spAutoFit/>
          </a:bodyPr>
          <a:lstStyle/>
          <a:p>
            <a:pPr>
              <a:spcBef>
                <a:spcPct val="50000"/>
              </a:spcBef>
            </a:pPr>
            <a:r>
              <a:rPr lang="en-US">
                <a:solidFill>
                  <a:srgbClr val="FF0000"/>
                </a:solidFill>
              </a:rPr>
              <a:t>20% support</a:t>
            </a:r>
          </a:p>
        </p:txBody>
      </p:sp>
      <p:pic>
        <p:nvPicPr>
          <p:cNvPr id="59401" name="Picture 9" descr="images"/>
          <p:cNvPicPr>
            <a:picLocks noChangeAspect="1" noChangeArrowheads="1"/>
          </p:cNvPicPr>
          <p:nvPr/>
        </p:nvPicPr>
        <p:blipFill>
          <a:blip r:embed="rId2" cstate="print"/>
          <a:srcRect/>
          <a:stretch>
            <a:fillRect/>
          </a:stretch>
        </p:blipFill>
        <p:spPr bwMode="auto">
          <a:xfrm>
            <a:off x="4284663" y="3613150"/>
            <a:ext cx="574675" cy="536575"/>
          </a:xfrm>
          <a:prstGeom prst="rect">
            <a:avLst/>
          </a:prstGeom>
          <a:noFill/>
          <a:ln w="9525">
            <a:noFill/>
            <a:miter lim="800000"/>
            <a:headEnd/>
            <a:tailEnd/>
          </a:ln>
        </p:spPr>
      </p:pic>
      <p:pic>
        <p:nvPicPr>
          <p:cNvPr id="59402" name="Picture 10" descr="images"/>
          <p:cNvPicPr>
            <a:picLocks noChangeAspect="1" noChangeArrowheads="1"/>
          </p:cNvPicPr>
          <p:nvPr/>
        </p:nvPicPr>
        <p:blipFill>
          <a:blip r:embed="rId2" cstate="print"/>
          <a:srcRect/>
          <a:stretch>
            <a:fillRect/>
          </a:stretch>
        </p:blipFill>
        <p:spPr bwMode="auto">
          <a:xfrm>
            <a:off x="4305300" y="4548188"/>
            <a:ext cx="574675" cy="536575"/>
          </a:xfrm>
          <a:prstGeom prst="rect">
            <a:avLst/>
          </a:prstGeom>
          <a:noFill/>
          <a:ln w="9525">
            <a:noFill/>
            <a:miter lim="800000"/>
            <a:headEnd/>
            <a:tailEnd/>
          </a:ln>
        </p:spPr>
      </p:pic>
      <p:pic>
        <p:nvPicPr>
          <p:cNvPr id="59403" name="Picture 11" descr="images"/>
          <p:cNvPicPr>
            <a:picLocks noChangeAspect="1" noChangeArrowheads="1"/>
          </p:cNvPicPr>
          <p:nvPr/>
        </p:nvPicPr>
        <p:blipFill>
          <a:blip r:embed="rId2" cstate="print"/>
          <a:srcRect/>
          <a:stretch>
            <a:fillRect/>
          </a:stretch>
        </p:blipFill>
        <p:spPr bwMode="auto">
          <a:xfrm>
            <a:off x="4284663" y="5484813"/>
            <a:ext cx="574675" cy="536575"/>
          </a:xfrm>
          <a:prstGeom prst="rect">
            <a:avLst/>
          </a:prstGeom>
          <a:noFill/>
          <a:ln w="9525">
            <a:noFill/>
            <a:miter lim="800000"/>
            <a:headEnd/>
            <a:tailEnd/>
          </a:ln>
        </p:spPr>
      </p:pic>
      <p:sp>
        <p:nvSpPr>
          <p:cNvPr id="59404" name="Text Box 12"/>
          <p:cNvSpPr txBox="1">
            <a:spLocks noChangeArrowheads="1"/>
          </p:cNvSpPr>
          <p:nvPr/>
        </p:nvSpPr>
        <p:spPr bwMode="auto">
          <a:xfrm>
            <a:off x="4953000" y="5562600"/>
            <a:ext cx="1584325" cy="366713"/>
          </a:xfrm>
          <a:prstGeom prst="rect">
            <a:avLst/>
          </a:prstGeom>
          <a:noFill/>
          <a:ln w="9525">
            <a:noFill/>
            <a:miter lim="800000"/>
            <a:headEnd/>
            <a:tailEnd/>
          </a:ln>
        </p:spPr>
        <p:txBody>
          <a:bodyPr>
            <a:spAutoFit/>
          </a:bodyPr>
          <a:lstStyle/>
          <a:p>
            <a:pPr>
              <a:spcBef>
                <a:spcPct val="50000"/>
              </a:spcBef>
            </a:pPr>
            <a:r>
              <a:rPr lang="en-US">
                <a:solidFill>
                  <a:srgbClr val="FF0000"/>
                </a:solidFill>
              </a:rPr>
              <a:t>50% + 1 vote</a:t>
            </a:r>
          </a:p>
        </p:txBody>
      </p:sp>
      <p:sp>
        <p:nvSpPr>
          <p:cNvPr id="59405" name="Text Box 13"/>
          <p:cNvSpPr txBox="1">
            <a:spLocks noChangeArrowheads="1"/>
          </p:cNvSpPr>
          <p:nvPr/>
        </p:nvSpPr>
        <p:spPr bwMode="auto">
          <a:xfrm>
            <a:off x="4953000" y="4625975"/>
            <a:ext cx="2952750" cy="366713"/>
          </a:xfrm>
          <a:prstGeom prst="rect">
            <a:avLst/>
          </a:prstGeom>
          <a:noFill/>
          <a:ln w="9525">
            <a:noFill/>
            <a:miter lim="800000"/>
            <a:headEnd/>
            <a:tailEnd/>
          </a:ln>
        </p:spPr>
        <p:txBody>
          <a:bodyPr>
            <a:spAutoFit/>
          </a:bodyPr>
          <a:lstStyle/>
          <a:p>
            <a:pPr>
              <a:spcBef>
                <a:spcPct val="50000"/>
              </a:spcBef>
            </a:pPr>
            <a:r>
              <a:rPr lang="en-US">
                <a:solidFill>
                  <a:srgbClr val="FF0000"/>
                </a:solidFill>
              </a:rPr>
              <a:t>50% + 1 vote (Unfriendly)</a:t>
            </a:r>
          </a:p>
        </p:txBody>
      </p:sp>
      <p:pic>
        <p:nvPicPr>
          <p:cNvPr id="59406" name="Picture 14" descr="images"/>
          <p:cNvPicPr>
            <a:picLocks noChangeAspect="1" noChangeArrowheads="1"/>
          </p:cNvPicPr>
          <p:nvPr/>
        </p:nvPicPr>
        <p:blipFill>
          <a:blip r:embed="rId2" cstate="print"/>
          <a:srcRect/>
          <a:stretch>
            <a:fillRect/>
          </a:stretch>
        </p:blipFill>
        <p:spPr bwMode="auto">
          <a:xfrm>
            <a:off x="4284663" y="908050"/>
            <a:ext cx="574675" cy="576263"/>
          </a:xfrm>
          <a:prstGeom prst="rect">
            <a:avLst/>
          </a:prstGeom>
          <a:noFill/>
          <a:ln w="9525">
            <a:noFill/>
            <a:miter lim="800000"/>
            <a:headEnd/>
            <a:tailEnd/>
          </a:ln>
        </p:spPr>
      </p:pic>
      <p:pic>
        <p:nvPicPr>
          <p:cNvPr id="16" name="Picture 11" descr="images"/>
          <p:cNvPicPr>
            <a:picLocks noChangeAspect="1" noChangeArrowheads="1"/>
          </p:cNvPicPr>
          <p:nvPr/>
        </p:nvPicPr>
        <p:blipFill>
          <a:blip r:embed="rId3" cstate="print"/>
          <a:srcRect/>
          <a:stretch>
            <a:fillRect/>
          </a:stretch>
        </p:blipFill>
        <p:spPr bwMode="auto">
          <a:xfrm>
            <a:off x="6443663" y="5516563"/>
            <a:ext cx="536575" cy="574675"/>
          </a:xfrm>
          <a:prstGeom prst="rect">
            <a:avLst/>
          </a:prstGeom>
          <a:noFill/>
          <a:ln w="9525">
            <a:noFill/>
            <a:miter lim="800000"/>
            <a:headEnd/>
            <a:tailEnd/>
          </a:ln>
        </p:spPr>
      </p:pic>
      <p:sp>
        <p:nvSpPr>
          <p:cNvPr id="17" name="TextBox 16"/>
          <p:cNvSpPr txBox="1">
            <a:spLocks noChangeArrowheads="1"/>
          </p:cNvSpPr>
          <p:nvPr/>
        </p:nvSpPr>
        <p:spPr bwMode="auto">
          <a:xfrm>
            <a:off x="7164388" y="5445125"/>
            <a:ext cx="1728787" cy="646113"/>
          </a:xfrm>
          <a:prstGeom prst="rect">
            <a:avLst/>
          </a:prstGeom>
          <a:noFill/>
          <a:ln w="9525">
            <a:noFill/>
            <a:miter lim="800000"/>
            <a:headEnd/>
            <a:tailEnd/>
          </a:ln>
        </p:spPr>
        <p:txBody>
          <a:bodyPr>
            <a:spAutoFit/>
          </a:bodyPr>
          <a:lstStyle/>
          <a:p>
            <a:r>
              <a:rPr lang="en-US"/>
              <a:t>RESOLUTION    PASSES!</a:t>
            </a:r>
            <a:endParaRPr lang="en-IN"/>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11270">
                                            <p:txEl>
                                              <p:pRg st="1" end="1"/>
                                            </p:txEl>
                                          </p:spTgt>
                                        </p:tgtEl>
                                        <p:attrNameLst>
                                          <p:attrName>style.visibility</p:attrName>
                                        </p:attrNameLst>
                                      </p:cBhvr>
                                      <p:to>
                                        <p:strVal val="visible"/>
                                      </p:to>
                                    </p:set>
                                    <p:anim calcmode="discrete" valueType="clr">
                                      <p:cBhvr override="childStyle">
                                        <p:cTn id="7" dur="80"/>
                                        <p:tgtEl>
                                          <p:spTgt spid="1127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70">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1270">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nodeType="clickEffect">
                                  <p:stCondLst>
                                    <p:cond delay="0"/>
                                  </p:stCondLst>
                                  <p:childTnLst>
                                    <p:set>
                                      <p:cBhvr>
                                        <p:cTn id="13" dur="1" fill="hold">
                                          <p:stCondLst>
                                            <p:cond delay="0"/>
                                          </p:stCondLst>
                                        </p:cTn>
                                        <p:tgtEl>
                                          <p:spTgt spid="59406"/>
                                        </p:tgtEl>
                                        <p:attrNameLst>
                                          <p:attrName>style.visibility</p:attrName>
                                        </p:attrNameLst>
                                      </p:cBhvr>
                                      <p:to>
                                        <p:strVal val="visible"/>
                                      </p:to>
                                    </p:set>
                                    <p:anim calcmode="lin" valueType="num">
                                      <p:cBhvr additive="base">
                                        <p:cTn id="14" dur="500" fill="hold"/>
                                        <p:tgtEl>
                                          <p:spTgt spid="59406"/>
                                        </p:tgtEl>
                                        <p:attrNameLst>
                                          <p:attrName>ppt_x</p:attrName>
                                        </p:attrNameLst>
                                      </p:cBhvr>
                                      <p:tavLst>
                                        <p:tav tm="0">
                                          <p:val>
                                            <p:strVal val="#ppt_x"/>
                                          </p:val>
                                        </p:tav>
                                        <p:tav tm="100000">
                                          <p:val>
                                            <p:strVal val="#ppt_x"/>
                                          </p:val>
                                        </p:tav>
                                      </p:tavLst>
                                    </p:anim>
                                    <p:anim calcmode="lin" valueType="num">
                                      <p:cBhvr additive="base">
                                        <p:cTn id="15" dur="500" fill="hold"/>
                                        <p:tgtEl>
                                          <p:spTgt spid="59406"/>
                                        </p:tgtEl>
                                        <p:attrNameLst>
                                          <p:attrName>ppt_y</p:attrName>
                                        </p:attrNameLst>
                                      </p:cBhvr>
                                      <p:tavLst>
                                        <p:tav tm="0">
                                          <p:val>
                                            <p:strVal val="0-#ppt_h/2"/>
                                          </p:val>
                                        </p:tav>
                                        <p:tav tm="100000">
                                          <p:val>
                                            <p:strVal val="#ppt_y"/>
                                          </p:val>
                                        </p:tav>
                                      </p:tavLst>
                                    </p:anim>
                                  </p:childTnLst>
                                </p:cTn>
                              </p:par>
                            </p:childTnLst>
                          </p:cTn>
                        </p:par>
                        <p:par>
                          <p:cTn id="16" fill="hold">
                            <p:stCondLst>
                              <p:cond delay="50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11270">
                                            <p:txEl>
                                              <p:pRg st="3" end="3"/>
                                            </p:txEl>
                                          </p:spTgt>
                                        </p:tgtEl>
                                        <p:attrNameLst>
                                          <p:attrName>style.visibility</p:attrName>
                                        </p:attrNameLst>
                                      </p:cBhvr>
                                      <p:to>
                                        <p:strVal val="visible"/>
                                      </p:to>
                                    </p:set>
                                    <p:anim calcmode="discrete" valueType="clr">
                                      <p:cBhvr override="childStyle">
                                        <p:cTn id="19" dur="80"/>
                                        <p:tgtEl>
                                          <p:spTgt spid="11270">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270">
                                            <p:txEl>
                                              <p:pRg st="3" end="3"/>
                                            </p:txEl>
                                          </p:spTgt>
                                        </p:tgtEl>
                                        <p:attrNameLst>
                                          <p:attrName>fillcolor</p:attrName>
                                        </p:attrNameLst>
                                      </p:cBhvr>
                                      <p:tavLst>
                                        <p:tav tm="0">
                                          <p:val>
                                            <p:clrVal>
                                              <a:schemeClr val="accent2"/>
                                            </p:clrVal>
                                          </p:val>
                                        </p:tav>
                                        <p:tav tm="50000">
                                          <p:val>
                                            <p:clrVal>
                                              <a:schemeClr val="hlink"/>
                                            </p:clrVal>
                                          </p:val>
                                        </p:tav>
                                      </p:tavLst>
                                    </p:anim>
                                    <p:set>
                                      <p:cBhvr>
                                        <p:cTn id="21" dur="80"/>
                                        <p:tgtEl>
                                          <p:spTgt spid="11270">
                                            <p:txEl>
                                              <p:pRg st="3" end="3"/>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nodeType="clickEffect">
                                  <p:stCondLst>
                                    <p:cond delay="0"/>
                                  </p:stCondLst>
                                  <p:childTnLst>
                                    <p:set>
                                      <p:cBhvr>
                                        <p:cTn id="25" dur="1" fill="hold">
                                          <p:stCondLst>
                                            <p:cond delay="0"/>
                                          </p:stCondLst>
                                        </p:cTn>
                                        <p:tgtEl>
                                          <p:spTgt spid="59397"/>
                                        </p:tgtEl>
                                        <p:attrNameLst>
                                          <p:attrName>style.visibility</p:attrName>
                                        </p:attrNameLst>
                                      </p:cBhvr>
                                      <p:to>
                                        <p:strVal val="visible"/>
                                      </p:to>
                                    </p:set>
                                    <p:anim calcmode="lin" valueType="num">
                                      <p:cBhvr additive="base">
                                        <p:cTn id="26" dur="500" fill="hold"/>
                                        <p:tgtEl>
                                          <p:spTgt spid="59397"/>
                                        </p:tgtEl>
                                        <p:attrNameLst>
                                          <p:attrName>ppt_x</p:attrName>
                                        </p:attrNameLst>
                                      </p:cBhvr>
                                      <p:tavLst>
                                        <p:tav tm="0">
                                          <p:val>
                                            <p:strVal val="#ppt_x"/>
                                          </p:val>
                                        </p:tav>
                                        <p:tav tm="100000">
                                          <p:val>
                                            <p:strVal val="#ppt_x"/>
                                          </p:val>
                                        </p:tav>
                                      </p:tavLst>
                                    </p:anim>
                                    <p:anim calcmode="lin" valueType="num">
                                      <p:cBhvr additive="base">
                                        <p:cTn id="27" dur="500" fill="hold"/>
                                        <p:tgtEl>
                                          <p:spTgt spid="59397"/>
                                        </p:tgtEl>
                                        <p:attrNameLst>
                                          <p:attrName>ppt_y</p:attrName>
                                        </p:attrNameLst>
                                      </p:cBhvr>
                                      <p:tavLst>
                                        <p:tav tm="0">
                                          <p:val>
                                            <p:strVal val="0-#ppt_h/2"/>
                                          </p:val>
                                        </p:tav>
                                        <p:tav tm="100000">
                                          <p:val>
                                            <p:strVal val="#ppt_y"/>
                                          </p:val>
                                        </p:tav>
                                      </p:tavLst>
                                    </p:anim>
                                  </p:childTnLst>
                                </p:cTn>
                              </p:par>
                              <p:par>
                                <p:cTn id="28" presetID="2" presetClass="entr" presetSubtype="1" fill="hold" grpId="0" nodeType="withEffect">
                                  <p:stCondLst>
                                    <p:cond delay="0"/>
                                  </p:stCondLst>
                                  <p:childTnLst>
                                    <p:set>
                                      <p:cBhvr>
                                        <p:cTn id="29" dur="1" fill="hold">
                                          <p:stCondLst>
                                            <p:cond delay="0"/>
                                          </p:stCondLst>
                                        </p:cTn>
                                        <p:tgtEl>
                                          <p:spTgt spid="59398"/>
                                        </p:tgtEl>
                                        <p:attrNameLst>
                                          <p:attrName>style.visibility</p:attrName>
                                        </p:attrNameLst>
                                      </p:cBhvr>
                                      <p:to>
                                        <p:strVal val="visible"/>
                                      </p:to>
                                    </p:set>
                                    <p:anim calcmode="lin" valueType="num">
                                      <p:cBhvr additive="base">
                                        <p:cTn id="30" dur="500" fill="hold"/>
                                        <p:tgtEl>
                                          <p:spTgt spid="59398"/>
                                        </p:tgtEl>
                                        <p:attrNameLst>
                                          <p:attrName>ppt_x</p:attrName>
                                        </p:attrNameLst>
                                      </p:cBhvr>
                                      <p:tavLst>
                                        <p:tav tm="0">
                                          <p:val>
                                            <p:strVal val="#ppt_x"/>
                                          </p:val>
                                        </p:tav>
                                        <p:tav tm="100000">
                                          <p:val>
                                            <p:strVal val="#ppt_x"/>
                                          </p:val>
                                        </p:tav>
                                      </p:tavLst>
                                    </p:anim>
                                    <p:anim calcmode="lin" valueType="num">
                                      <p:cBhvr additive="base">
                                        <p:cTn id="31" dur="500" fill="hold"/>
                                        <p:tgtEl>
                                          <p:spTgt spid="59398"/>
                                        </p:tgtEl>
                                        <p:attrNameLst>
                                          <p:attrName>ppt_y</p:attrName>
                                        </p:attrNameLst>
                                      </p:cBhvr>
                                      <p:tavLst>
                                        <p:tav tm="0">
                                          <p:val>
                                            <p:strVal val="0-#ppt_h/2"/>
                                          </p:val>
                                        </p:tav>
                                        <p:tav tm="100000">
                                          <p:val>
                                            <p:strVal val="#ppt_y"/>
                                          </p:val>
                                        </p:tav>
                                      </p:tavLst>
                                    </p:anim>
                                  </p:childTnLst>
                                </p:cTn>
                              </p:par>
                            </p:childTnLst>
                          </p:cTn>
                        </p:par>
                        <p:par>
                          <p:cTn id="32" fill="hold">
                            <p:stCondLst>
                              <p:cond delay="500"/>
                            </p:stCondLst>
                            <p:childTnLst>
                              <p:par>
                                <p:cTn id="33" presetID="27" presetClass="entr" presetSubtype="0" fill="hold" nodeType="afterEffect">
                                  <p:stCondLst>
                                    <p:cond delay="0"/>
                                  </p:stCondLst>
                                  <p:iterate type="lt">
                                    <p:tmPct val="50000"/>
                                  </p:iterate>
                                  <p:childTnLst>
                                    <p:set>
                                      <p:cBhvr>
                                        <p:cTn id="34" dur="1" fill="hold">
                                          <p:stCondLst>
                                            <p:cond delay="0"/>
                                          </p:stCondLst>
                                        </p:cTn>
                                        <p:tgtEl>
                                          <p:spTgt spid="11270">
                                            <p:txEl>
                                              <p:pRg st="5" end="5"/>
                                            </p:txEl>
                                          </p:spTgt>
                                        </p:tgtEl>
                                        <p:attrNameLst>
                                          <p:attrName>style.visibility</p:attrName>
                                        </p:attrNameLst>
                                      </p:cBhvr>
                                      <p:to>
                                        <p:strVal val="visible"/>
                                      </p:to>
                                    </p:set>
                                    <p:anim calcmode="discrete" valueType="clr">
                                      <p:cBhvr override="childStyle">
                                        <p:cTn id="35" dur="80"/>
                                        <p:tgtEl>
                                          <p:spTgt spid="11270">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1270">
                                            <p:txEl>
                                              <p:pRg st="5" end="5"/>
                                            </p:txEl>
                                          </p:spTgt>
                                        </p:tgtEl>
                                        <p:attrNameLst>
                                          <p:attrName>fillcolor</p:attrName>
                                        </p:attrNameLst>
                                      </p:cBhvr>
                                      <p:tavLst>
                                        <p:tav tm="0">
                                          <p:val>
                                            <p:clrVal>
                                              <a:schemeClr val="accent2"/>
                                            </p:clrVal>
                                          </p:val>
                                        </p:tav>
                                        <p:tav tm="50000">
                                          <p:val>
                                            <p:clrVal>
                                              <a:schemeClr val="hlink"/>
                                            </p:clrVal>
                                          </p:val>
                                        </p:tav>
                                      </p:tavLst>
                                    </p:anim>
                                    <p:set>
                                      <p:cBhvr>
                                        <p:cTn id="37" dur="80"/>
                                        <p:tgtEl>
                                          <p:spTgt spid="11270">
                                            <p:txEl>
                                              <p:pRg st="5" end="5"/>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1" fill="hold" nodeType="clickEffect">
                                  <p:stCondLst>
                                    <p:cond delay="0"/>
                                  </p:stCondLst>
                                  <p:childTnLst>
                                    <p:set>
                                      <p:cBhvr>
                                        <p:cTn id="41" dur="1" fill="hold">
                                          <p:stCondLst>
                                            <p:cond delay="0"/>
                                          </p:stCondLst>
                                        </p:cTn>
                                        <p:tgtEl>
                                          <p:spTgt spid="59399"/>
                                        </p:tgtEl>
                                        <p:attrNameLst>
                                          <p:attrName>style.visibility</p:attrName>
                                        </p:attrNameLst>
                                      </p:cBhvr>
                                      <p:to>
                                        <p:strVal val="visible"/>
                                      </p:to>
                                    </p:set>
                                    <p:anim calcmode="lin" valueType="num">
                                      <p:cBhvr additive="base">
                                        <p:cTn id="42" dur="500" fill="hold"/>
                                        <p:tgtEl>
                                          <p:spTgt spid="59399"/>
                                        </p:tgtEl>
                                        <p:attrNameLst>
                                          <p:attrName>ppt_x</p:attrName>
                                        </p:attrNameLst>
                                      </p:cBhvr>
                                      <p:tavLst>
                                        <p:tav tm="0">
                                          <p:val>
                                            <p:strVal val="#ppt_x"/>
                                          </p:val>
                                        </p:tav>
                                        <p:tav tm="100000">
                                          <p:val>
                                            <p:strVal val="#ppt_x"/>
                                          </p:val>
                                        </p:tav>
                                      </p:tavLst>
                                    </p:anim>
                                    <p:anim calcmode="lin" valueType="num">
                                      <p:cBhvr additive="base">
                                        <p:cTn id="43" dur="500" fill="hold"/>
                                        <p:tgtEl>
                                          <p:spTgt spid="59399"/>
                                        </p:tgtEl>
                                        <p:attrNameLst>
                                          <p:attrName>ppt_y</p:attrName>
                                        </p:attrNameLst>
                                      </p:cBhvr>
                                      <p:tavLst>
                                        <p:tav tm="0">
                                          <p:val>
                                            <p:strVal val="0-#ppt_h/2"/>
                                          </p:val>
                                        </p:tav>
                                        <p:tav tm="100000">
                                          <p:val>
                                            <p:strVal val="#ppt_y"/>
                                          </p:val>
                                        </p:tav>
                                      </p:tavLst>
                                    </p:anim>
                                  </p:childTnLst>
                                </p:cTn>
                              </p:par>
                              <p:par>
                                <p:cTn id="44" presetID="2" presetClass="entr" presetSubtype="1" fill="hold" grpId="0" nodeType="withEffect">
                                  <p:stCondLst>
                                    <p:cond delay="0"/>
                                  </p:stCondLst>
                                  <p:childTnLst>
                                    <p:set>
                                      <p:cBhvr>
                                        <p:cTn id="45" dur="1" fill="hold">
                                          <p:stCondLst>
                                            <p:cond delay="0"/>
                                          </p:stCondLst>
                                        </p:cTn>
                                        <p:tgtEl>
                                          <p:spTgt spid="59400"/>
                                        </p:tgtEl>
                                        <p:attrNameLst>
                                          <p:attrName>style.visibility</p:attrName>
                                        </p:attrNameLst>
                                      </p:cBhvr>
                                      <p:to>
                                        <p:strVal val="visible"/>
                                      </p:to>
                                    </p:set>
                                    <p:anim calcmode="lin" valueType="num">
                                      <p:cBhvr additive="base">
                                        <p:cTn id="46" dur="500" fill="hold"/>
                                        <p:tgtEl>
                                          <p:spTgt spid="59400"/>
                                        </p:tgtEl>
                                        <p:attrNameLst>
                                          <p:attrName>ppt_x</p:attrName>
                                        </p:attrNameLst>
                                      </p:cBhvr>
                                      <p:tavLst>
                                        <p:tav tm="0">
                                          <p:val>
                                            <p:strVal val="#ppt_x"/>
                                          </p:val>
                                        </p:tav>
                                        <p:tav tm="100000">
                                          <p:val>
                                            <p:strVal val="#ppt_x"/>
                                          </p:val>
                                        </p:tav>
                                      </p:tavLst>
                                    </p:anim>
                                    <p:anim calcmode="lin" valueType="num">
                                      <p:cBhvr additive="base">
                                        <p:cTn id="47" dur="500" fill="hold"/>
                                        <p:tgtEl>
                                          <p:spTgt spid="59400"/>
                                        </p:tgtEl>
                                        <p:attrNameLst>
                                          <p:attrName>ppt_y</p:attrName>
                                        </p:attrNameLst>
                                      </p:cBhvr>
                                      <p:tavLst>
                                        <p:tav tm="0">
                                          <p:val>
                                            <p:strVal val="0-#ppt_h/2"/>
                                          </p:val>
                                        </p:tav>
                                        <p:tav tm="100000">
                                          <p:val>
                                            <p:strVal val="#ppt_y"/>
                                          </p:val>
                                        </p:tav>
                                      </p:tavLst>
                                    </p:anim>
                                  </p:childTnLst>
                                </p:cTn>
                              </p:par>
                            </p:childTnLst>
                          </p:cTn>
                        </p:par>
                        <p:par>
                          <p:cTn id="48" fill="hold">
                            <p:stCondLst>
                              <p:cond delay="500"/>
                            </p:stCondLst>
                            <p:childTnLst>
                              <p:par>
                                <p:cTn id="49" presetID="27" presetClass="entr" presetSubtype="0" fill="hold" nodeType="afterEffect">
                                  <p:stCondLst>
                                    <p:cond delay="0"/>
                                  </p:stCondLst>
                                  <p:iterate type="lt">
                                    <p:tmPct val="50000"/>
                                  </p:iterate>
                                  <p:childTnLst>
                                    <p:set>
                                      <p:cBhvr>
                                        <p:cTn id="50" dur="1" fill="hold">
                                          <p:stCondLst>
                                            <p:cond delay="0"/>
                                          </p:stCondLst>
                                        </p:cTn>
                                        <p:tgtEl>
                                          <p:spTgt spid="11270">
                                            <p:txEl>
                                              <p:pRg st="7" end="7"/>
                                            </p:txEl>
                                          </p:spTgt>
                                        </p:tgtEl>
                                        <p:attrNameLst>
                                          <p:attrName>style.visibility</p:attrName>
                                        </p:attrNameLst>
                                      </p:cBhvr>
                                      <p:to>
                                        <p:strVal val="visible"/>
                                      </p:to>
                                    </p:set>
                                    <p:anim calcmode="discrete" valueType="clr">
                                      <p:cBhvr override="childStyle">
                                        <p:cTn id="51" dur="80"/>
                                        <p:tgtEl>
                                          <p:spTgt spid="11270">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11270">
                                            <p:txEl>
                                              <p:pRg st="7" end="7"/>
                                            </p:txEl>
                                          </p:spTgt>
                                        </p:tgtEl>
                                        <p:attrNameLst>
                                          <p:attrName>fillcolor</p:attrName>
                                        </p:attrNameLst>
                                      </p:cBhvr>
                                      <p:tavLst>
                                        <p:tav tm="0">
                                          <p:val>
                                            <p:clrVal>
                                              <a:schemeClr val="accent2"/>
                                            </p:clrVal>
                                          </p:val>
                                        </p:tav>
                                        <p:tav tm="50000">
                                          <p:val>
                                            <p:clrVal>
                                              <a:schemeClr val="hlink"/>
                                            </p:clrVal>
                                          </p:val>
                                        </p:tav>
                                      </p:tavLst>
                                    </p:anim>
                                    <p:set>
                                      <p:cBhvr>
                                        <p:cTn id="53" dur="80"/>
                                        <p:tgtEl>
                                          <p:spTgt spid="11270">
                                            <p:txEl>
                                              <p:pRg st="7" end="7"/>
                                            </p:txEl>
                                          </p:spTgt>
                                        </p:tgtEl>
                                        <p:attrNameLst>
                                          <p:attrName>fill.type</p:attrName>
                                        </p:attrNameLst>
                                      </p:cBhvr>
                                      <p:to>
                                        <p:strVal val="solid"/>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1" fill="hold" nodeType="clickEffect">
                                  <p:stCondLst>
                                    <p:cond delay="0"/>
                                  </p:stCondLst>
                                  <p:childTnLst>
                                    <p:set>
                                      <p:cBhvr>
                                        <p:cTn id="57" dur="1" fill="hold">
                                          <p:stCondLst>
                                            <p:cond delay="0"/>
                                          </p:stCondLst>
                                        </p:cTn>
                                        <p:tgtEl>
                                          <p:spTgt spid="59401"/>
                                        </p:tgtEl>
                                        <p:attrNameLst>
                                          <p:attrName>style.visibility</p:attrName>
                                        </p:attrNameLst>
                                      </p:cBhvr>
                                      <p:to>
                                        <p:strVal val="visible"/>
                                      </p:to>
                                    </p:set>
                                    <p:anim calcmode="lin" valueType="num">
                                      <p:cBhvr additive="base">
                                        <p:cTn id="58" dur="500" fill="hold"/>
                                        <p:tgtEl>
                                          <p:spTgt spid="59401"/>
                                        </p:tgtEl>
                                        <p:attrNameLst>
                                          <p:attrName>ppt_x</p:attrName>
                                        </p:attrNameLst>
                                      </p:cBhvr>
                                      <p:tavLst>
                                        <p:tav tm="0">
                                          <p:val>
                                            <p:strVal val="#ppt_x"/>
                                          </p:val>
                                        </p:tav>
                                        <p:tav tm="100000">
                                          <p:val>
                                            <p:strVal val="#ppt_x"/>
                                          </p:val>
                                        </p:tav>
                                      </p:tavLst>
                                    </p:anim>
                                    <p:anim calcmode="lin" valueType="num">
                                      <p:cBhvr additive="base">
                                        <p:cTn id="59" dur="500" fill="hold"/>
                                        <p:tgtEl>
                                          <p:spTgt spid="59401"/>
                                        </p:tgtEl>
                                        <p:attrNameLst>
                                          <p:attrName>ppt_y</p:attrName>
                                        </p:attrNameLst>
                                      </p:cBhvr>
                                      <p:tavLst>
                                        <p:tav tm="0">
                                          <p:val>
                                            <p:strVal val="0-#ppt_h/2"/>
                                          </p:val>
                                        </p:tav>
                                        <p:tav tm="100000">
                                          <p:val>
                                            <p:strVal val="#ppt_y"/>
                                          </p:val>
                                        </p:tav>
                                      </p:tavLst>
                                    </p:anim>
                                  </p:childTnLst>
                                </p:cTn>
                              </p:par>
                            </p:childTnLst>
                          </p:cTn>
                        </p:par>
                        <p:par>
                          <p:cTn id="60" fill="hold">
                            <p:stCondLst>
                              <p:cond delay="500"/>
                            </p:stCondLst>
                            <p:childTnLst>
                              <p:par>
                                <p:cTn id="61" presetID="27" presetClass="entr" presetSubtype="0" fill="hold" nodeType="afterEffect">
                                  <p:stCondLst>
                                    <p:cond delay="0"/>
                                  </p:stCondLst>
                                  <p:iterate type="lt">
                                    <p:tmPct val="50000"/>
                                  </p:iterate>
                                  <p:childTnLst>
                                    <p:set>
                                      <p:cBhvr>
                                        <p:cTn id="62" dur="1" fill="hold">
                                          <p:stCondLst>
                                            <p:cond delay="0"/>
                                          </p:stCondLst>
                                        </p:cTn>
                                        <p:tgtEl>
                                          <p:spTgt spid="11270">
                                            <p:txEl>
                                              <p:pRg st="9" end="9"/>
                                            </p:txEl>
                                          </p:spTgt>
                                        </p:tgtEl>
                                        <p:attrNameLst>
                                          <p:attrName>style.visibility</p:attrName>
                                        </p:attrNameLst>
                                      </p:cBhvr>
                                      <p:to>
                                        <p:strVal val="visible"/>
                                      </p:to>
                                    </p:set>
                                    <p:anim calcmode="discrete" valueType="clr">
                                      <p:cBhvr override="childStyle">
                                        <p:cTn id="63" dur="80"/>
                                        <p:tgtEl>
                                          <p:spTgt spid="11270">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11270">
                                            <p:txEl>
                                              <p:pRg st="9" end="9"/>
                                            </p:txEl>
                                          </p:spTgt>
                                        </p:tgtEl>
                                        <p:attrNameLst>
                                          <p:attrName>fillcolor</p:attrName>
                                        </p:attrNameLst>
                                      </p:cBhvr>
                                      <p:tavLst>
                                        <p:tav tm="0">
                                          <p:val>
                                            <p:clrVal>
                                              <a:schemeClr val="accent2"/>
                                            </p:clrVal>
                                          </p:val>
                                        </p:tav>
                                        <p:tav tm="50000">
                                          <p:val>
                                            <p:clrVal>
                                              <a:schemeClr val="hlink"/>
                                            </p:clrVal>
                                          </p:val>
                                        </p:tav>
                                      </p:tavLst>
                                    </p:anim>
                                    <p:set>
                                      <p:cBhvr>
                                        <p:cTn id="65" dur="80"/>
                                        <p:tgtEl>
                                          <p:spTgt spid="11270">
                                            <p:txEl>
                                              <p:pRg st="9" end="9"/>
                                            </p:txEl>
                                          </p:spTgt>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2" presetClass="entr" presetSubtype="1" fill="hold" nodeType="clickEffect">
                                  <p:stCondLst>
                                    <p:cond delay="0"/>
                                  </p:stCondLst>
                                  <p:childTnLst>
                                    <p:set>
                                      <p:cBhvr>
                                        <p:cTn id="69" dur="1" fill="hold">
                                          <p:stCondLst>
                                            <p:cond delay="0"/>
                                          </p:stCondLst>
                                        </p:cTn>
                                        <p:tgtEl>
                                          <p:spTgt spid="59402"/>
                                        </p:tgtEl>
                                        <p:attrNameLst>
                                          <p:attrName>style.visibility</p:attrName>
                                        </p:attrNameLst>
                                      </p:cBhvr>
                                      <p:to>
                                        <p:strVal val="visible"/>
                                      </p:to>
                                    </p:set>
                                    <p:anim calcmode="lin" valueType="num">
                                      <p:cBhvr additive="base">
                                        <p:cTn id="70" dur="500" fill="hold"/>
                                        <p:tgtEl>
                                          <p:spTgt spid="59402"/>
                                        </p:tgtEl>
                                        <p:attrNameLst>
                                          <p:attrName>ppt_x</p:attrName>
                                        </p:attrNameLst>
                                      </p:cBhvr>
                                      <p:tavLst>
                                        <p:tav tm="0">
                                          <p:val>
                                            <p:strVal val="#ppt_x"/>
                                          </p:val>
                                        </p:tav>
                                        <p:tav tm="100000">
                                          <p:val>
                                            <p:strVal val="#ppt_x"/>
                                          </p:val>
                                        </p:tav>
                                      </p:tavLst>
                                    </p:anim>
                                    <p:anim calcmode="lin" valueType="num">
                                      <p:cBhvr additive="base">
                                        <p:cTn id="71" dur="500" fill="hold"/>
                                        <p:tgtEl>
                                          <p:spTgt spid="59402"/>
                                        </p:tgtEl>
                                        <p:attrNameLst>
                                          <p:attrName>ppt_y</p:attrName>
                                        </p:attrNameLst>
                                      </p:cBhvr>
                                      <p:tavLst>
                                        <p:tav tm="0">
                                          <p:val>
                                            <p:strVal val="0-#ppt_h/2"/>
                                          </p:val>
                                        </p:tav>
                                        <p:tav tm="100000">
                                          <p:val>
                                            <p:strVal val="#ppt_y"/>
                                          </p:val>
                                        </p:tav>
                                      </p:tavLst>
                                    </p:anim>
                                  </p:childTnLst>
                                </p:cTn>
                              </p:par>
                              <p:par>
                                <p:cTn id="72" presetID="2" presetClass="entr" presetSubtype="1" fill="hold" grpId="0" nodeType="withEffect">
                                  <p:stCondLst>
                                    <p:cond delay="0"/>
                                  </p:stCondLst>
                                  <p:childTnLst>
                                    <p:set>
                                      <p:cBhvr>
                                        <p:cTn id="73" dur="1" fill="hold">
                                          <p:stCondLst>
                                            <p:cond delay="0"/>
                                          </p:stCondLst>
                                        </p:cTn>
                                        <p:tgtEl>
                                          <p:spTgt spid="59405"/>
                                        </p:tgtEl>
                                        <p:attrNameLst>
                                          <p:attrName>style.visibility</p:attrName>
                                        </p:attrNameLst>
                                      </p:cBhvr>
                                      <p:to>
                                        <p:strVal val="visible"/>
                                      </p:to>
                                    </p:set>
                                    <p:anim calcmode="lin" valueType="num">
                                      <p:cBhvr additive="base">
                                        <p:cTn id="74" dur="500" fill="hold"/>
                                        <p:tgtEl>
                                          <p:spTgt spid="59405"/>
                                        </p:tgtEl>
                                        <p:attrNameLst>
                                          <p:attrName>ppt_x</p:attrName>
                                        </p:attrNameLst>
                                      </p:cBhvr>
                                      <p:tavLst>
                                        <p:tav tm="0">
                                          <p:val>
                                            <p:strVal val="#ppt_x"/>
                                          </p:val>
                                        </p:tav>
                                        <p:tav tm="100000">
                                          <p:val>
                                            <p:strVal val="#ppt_x"/>
                                          </p:val>
                                        </p:tav>
                                      </p:tavLst>
                                    </p:anim>
                                    <p:anim calcmode="lin" valueType="num">
                                      <p:cBhvr additive="base">
                                        <p:cTn id="75" dur="500" fill="hold"/>
                                        <p:tgtEl>
                                          <p:spTgt spid="59405"/>
                                        </p:tgtEl>
                                        <p:attrNameLst>
                                          <p:attrName>ppt_y</p:attrName>
                                        </p:attrNameLst>
                                      </p:cBhvr>
                                      <p:tavLst>
                                        <p:tav tm="0">
                                          <p:val>
                                            <p:strVal val="0-#ppt_h/2"/>
                                          </p:val>
                                        </p:tav>
                                        <p:tav tm="100000">
                                          <p:val>
                                            <p:strVal val="#ppt_y"/>
                                          </p:val>
                                        </p:tav>
                                      </p:tavLst>
                                    </p:anim>
                                  </p:childTnLst>
                                </p:cTn>
                              </p:par>
                            </p:childTnLst>
                          </p:cTn>
                        </p:par>
                        <p:par>
                          <p:cTn id="76" fill="hold">
                            <p:stCondLst>
                              <p:cond delay="500"/>
                            </p:stCondLst>
                            <p:childTnLst>
                              <p:par>
                                <p:cTn id="77" presetID="27" presetClass="entr" presetSubtype="0" fill="hold" nodeType="afterEffect">
                                  <p:stCondLst>
                                    <p:cond delay="0"/>
                                  </p:stCondLst>
                                  <p:iterate type="lt">
                                    <p:tmPct val="50000"/>
                                  </p:iterate>
                                  <p:childTnLst>
                                    <p:set>
                                      <p:cBhvr>
                                        <p:cTn id="78" dur="1" fill="hold">
                                          <p:stCondLst>
                                            <p:cond delay="0"/>
                                          </p:stCondLst>
                                        </p:cTn>
                                        <p:tgtEl>
                                          <p:spTgt spid="11270">
                                            <p:txEl>
                                              <p:pRg st="11" end="11"/>
                                            </p:txEl>
                                          </p:spTgt>
                                        </p:tgtEl>
                                        <p:attrNameLst>
                                          <p:attrName>style.visibility</p:attrName>
                                        </p:attrNameLst>
                                      </p:cBhvr>
                                      <p:to>
                                        <p:strVal val="visible"/>
                                      </p:to>
                                    </p:set>
                                    <p:anim calcmode="discrete" valueType="clr">
                                      <p:cBhvr override="childStyle">
                                        <p:cTn id="79" dur="80"/>
                                        <p:tgtEl>
                                          <p:spTgt spid="11270">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0" dur="80"/>
                                        <p:tgtEl>
                                          <p:spTgt spid="11270">
                                            <p:txEl>
                                              <p:pRg st="11" end="11"/>
                                            </p:txEl>
                                          </p:spTgt>
                                        </p:tgtEl>
                                        <p:attrNameLst>
                                          <p:attrName>fillcolor</p:attrName>
                                        </p:attrNameLst>
                                      </p:cBhvr>
                                      <p:tavLst>
                                        <p:tav tm="0">
                                          <p:val>
                                            <p:clrVal>
                                              <a:schemeClr val="accent2"/>
                                            </p:clrVal>
                                          </p:val>
                                        </p:tav>
                                        <p:tav tm="50000">
                                          <p:val>
                                            <p:clrVal>
                                              <a:schemeClr val="hlink"/>
                                            </p:clrVal>
                                          </p:val>
                                        </p:tav>
                                      </p:tavLst>
                                    </p:anim>
                                    <p:set>
                                      <p:cBhvr>
                                        <p:cTn id="81" dur="80"/>
                                        <p:tgtEl>
                                          <p:spTgt spid="11270">
                                            <p:txEl>
                                              <p:pRg st="11" end="11"/>
                                            </p:txEl>
                                          </p:spTgt>
                                        </p:tgtEl>
                                        <p:attrNameLst>
                                          <p:attrName>fill.type</p:attrName>
                                        </p:attrNameLst>
                                      </p:cBhvr>
                                      <p:to>
                                        <p:strVal val="solid"/>
                                      </p:to>
                                    </p:set>
                                  </p:childTnLst>
                                </p:cTn>
                              </p:par>
                            </p:childTnLst>
                          </p:cTn>
                        </p:par>
                      </p:childTnLst>
                    </p:cTn>
                  </p:par>
                  <p:par>
                    <p:cTn id="82" fill="hold">
                      <p:stCondLst>
                        <p:cond delay="indefinite"/>
                      </p:stCondLst>
                      <p:childTnLst>
                        <p:par>
                          <p:cTn id="83" fill="hold">
                            <p:stCondLst>
                              <p:cond delay="0"/>
                            </p:stCondLst>
                            <p:childTnLst>
                              <p:par>
                                <p:cTn id="84" presetID="2" presetClass="entr" presetSubtype="1" fill="hold" nodeType="clickEffect">
                                  <p:stCondLst>
                                    <p:cond delay="0"/>
                                  </p:stCondLst>
                                  <p:childTnLst>
                                    <p:set>
                                      <p:cBhvr>
                                        <p:cTn id="85" dur="1" fill="hold">
                                          <p:stCondLst>
                                            <p:cond delay="0"/>
                                          </p:stCondLst>
                                        </p:cTn>
                                        <p:tgtEl>
                                          <p:spTgt spid="59403"/>
                                        </p:tgtEl>
                                        <p:attrNameLst>
                                          <p:attrName>style.visibility</p:attrName>
                                        </p:attrNameLst>
                                      </p:cBhvr>
                                      <p:to>
                                        <p:strVal val="visible"/>
                                      </p:to>
                                    </p:set>
                                    <p:anim calcmode="lin" valueType="num">
                                      <p:cBhvr additive="base">
                                        <p:cTn id="86" dur="500" fill="hold"/>
                                        <p:tgtEl>
                                          <p:spTgt spid="59403"/>
                                        </p:tgtEl>
                                        <p:attrNameLst>
                                          <p:attrName>ppt_x</p:attrName>
                                        </p:attrNameLst>
                                      </p:cBhvr>
                                      <p:tavLst>
                                        <p:tav tm="0">
                                          <p:val>
                                            <p:strVal val="#ppt_x"/>
                                          </p:val>
                                        </p:tav>
                                        <p:tav tm="100000">
                                          <p:val>
                                            <p:strVal val="#ppt_x"/>
                                          </p:val>
                                        </p:tav>
                                      </p:tavLst>
                                    </p:anim>
                                    <p:anim calcmode="lin" valueType="num">
                                      <p:cBhvr additive="base">
                                        <p:cTn id="87" dur="500" fill="hold"/>
                                        <p:tgtEl>
                                          <p:spTgt spid="59403"/>
                                        </p:tgtEl>
                                        <p:attrNameLst>
                                          <p:attrName>ppt_y</p:attrName>
                                        </p:attrNameLst>
                                      </p:cBhvr>
                                      <p:tavLst>
                                        <p:tav tm="0">
                                          <p:val>
                                            <p:strVal val="0-#ppt_h/2"/>
                                          </p:val>
                                        </p:tav>
                                        <p:tav tm="100000">
                                          <p:val>
                                            <p:strVal val="#ppt_y"/>
                                          </p:val>
                                        </p:tav>
                                      </p:tavLst>
                                    </p:anim>
                                  </p:childTnLst>
                                </p:cTn>
                              </p:par>
                              <p:par>
                                <p:cTn id="88" presetID="2" presetClass="entr" presetSubtype="1" fill="hold" grpId="0" nodeType="withEffect">
                                  <p:stCondLst>
                                    <p:cond delay="0"/>
                                  </p:stCondLst>
                                  <p:childTnLst>
                                    <p:set>
                                      <p:cBhvr>
                                        <p:cTn id="89" dur="1" fill="hold">
                                          <p:stCondLst>
                                            <p:cond delay="0"/>
                                          </p:stCondLst>
                                        </p:cTn>
                                        <p:tgtEl>
                                          <p:spTgt spid="59404"/>
                                        </p:tgtEl>
                                        <p:attrNameLst>
                                          <p:attrName>style.visibility</p:attrName>
                                        </p:attrNameLst>
                                      </p:cBhvr>
                                      <p:to>
                                        <p:strVal val="visible"/>
                                      </p:to>
                                    </p:set>
                                    <p:anim calcmode="lin" valueType="num">
                                      <p:cBhvr additive="base">
                                        <p:cTn id="90" dur="500" fill="hold"/>
                                        <p:tgtEl>
                                          <p:spTgt spid="59404"/>
                                        </p:tgtEl>
                                        <p:attrNameLst>
                                          <p:attrName>ppt_x</p:attrName>
                                        </p:attrNameLst>
                                      </p:cBhvr>
                                      <p:tavLst>
                                        <p:tav tm="0">
                                          <p:val>
                                            <p:strVal val="#ppt_x"/>
                                          </p:val>
                                        </p:tav>
                                        <p:tav tm="100000">
                                          <p:val>
                                            <p:strVal val="#ppt_x"/>
                                          </p:val>
                                        </p:tav>
                                      </p:tavLst>
                                    </p:anim>
                                    <p:anim calcmode="lin" valueType="num">
                                      <p:cBhvr additive="base">
                                        <p:cTn id="91" dur="500" fill="hold"/>
                                        <p:tgtEl>
                                          <p:spTgt spid="59404"/>
                                        </p:tgtEl>
                                        <p:attrNameLst>
                                          <p:attrName>ppt_y</p:attrName>
                                        </p:attrNameLst>
                                      </p:cBhvr>
                                      <p:tavLst>
                                        <p:tav tm="0">
                                          <p:val>
                                            <p:strVal val="0-#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1" fill="hold" nodeType="clickEffect">
                                  <p:stCondLst>
                                    <p:cond delay="0"/>
                                  </p:stCondLst>
                                  <p:childTnLst>
                                    <p:set>
                                      <p:cBhvr>
                                        <p:cTn id="95" dur="1" fill="hold">
                                          <p:stCondLst>
                                            <p:cond delay="0"/>
                                          </p:stCondLst>
                                        </p:cTn>
                                        <p:tgtEl>
                                          <p:spTgt spid="16"/>
                                        </p:tgtEl>
                                        <p:attrNameLst>
                                          <p:attrName>style.visibility</p:attrName>
                                        </p:attrNameLst>
                                      </p:cBhvr>
                                      <p:to>
                                        <p:strVal val="visible"/>
                                      </p:to>
                                    </p:set>
                                    <p:anim calcmode="lin" valueType="num">
                                      <p:cBhvr additive="base">
                                        <p:cTn id="96" dur="500" fill="hold"/>
                                        <p:tgtEl>
                                          <p:spTgt spid="16"/>
                                        </p:tgtEl>
                                        <p:attrNameLst>
                                          <p:attrName>ppt_x</p:attrName>
                                        </p:attrNameLst>
                                      </p:cBhvr>
                                      <p:tavLst>
                                        <p:tav tm="0">
                                          <p:val>
                                            <p:strVal val="#ppt_x"/>
                                          </p:val>
                                        </p:tav>
                                        <p:tav tm="100000">
                                          <p:val>
                                            <p:strVal val="#ppt_x"/>
                                          </p:val>
                                        </p:tav>
                                      </p:tavLst>
                                    </p:anim>
                                    <p:anim calcmode="lin" valueType="num">
                                      <p:cBhvr additive="base">
                                        <p:cTn id="97"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8" fill="hold" nodeType="clickEffect">
                                  <p:stCondLst>
                                    <p:cond delay="0"/>
                                  </p:stCondLst>
                                  <p:childTnLst>
                                    <p:set>
                                      <p:cBhvr>
                                        <p:cTn id="101" dur="1" fill="hold">
                                          <p:stCondLst>
                                            <p:cond delay="0"/>
                                          </p:stCondLst>
                                        </p:cTn>
                                        <p:tgtEl>
                                          <p:spTgt spid="17">
                                            <p:txEl>
                                              <p:pRg st="0" end="0"/>
                                            </p:txEl>
                                          </p:spTgt>
                                        </p:tgtEl>
                                        <p:attrNameLst>
                                          <p:attrName>style.visibility</p:attrName>
                                        </p:attrNameLst>
                                      </p:cBhvr>
                                      <p:to>
                                        <p:strVal val="visible"/>
                                      </p:to>
                                    </p:set>
                                    <p:anim calcmode="lin" valueType="num">
                                      <p:cBhvr additive="base">
                                        <p:cTn id="102" dur="1000" fill="hold"/>
                                        <p:tgtEl>
                                          <p:spTgt spid="17">
                                            <p:txEl>
                                              <p:pRg st="0" end="0"/>
                                            </p:txEl>
                                          </p:spTgt>
                                        </p:tgtEl>
                                        <p:attrNameLst>
                                          <p:attrName>ppt_x</p:attrName>
                                        </p:attrNameLst>
                                      </p:cBhvr>
                                      <p:tavLst>
                                        <p:tav tm="0">
                                          <p:val>
                                            <p:strVal val="0-#ppt_w/2"/>
                                          </p:val>
                                        </p:tav>
                                        <p:tav tm="100000">
                                          <p:val>
                                            <p:strVal val="#ppt_x"/>
                                          </p:val>
                                        </p:tav>
                                      </p:tavLst>
                                    </p:anim>
                                    <p:anim calcmode="lin" valueType="num">
                                      <p:cBhvr additive="base">
                                        <p:cTn id="103" dur="10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8" grpId="0"/>
      <p:bldP spid="59400" grpId="0"/>
      <p:bldP spid="59404" grpId="0"/>
      <p:bldP spid="594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6"/>
          <p:cNvSpPr txBox="1">
            <a:spLocks noChangeArrowheads="1"/>
          </p:cNvSpPr>
          <p:nvPr/>
        </p:nvSpPr>
        <p:spPr bwMode="auto">
          <a:xfrm>
            <a:off x="0" y="1620838"/>
            <a:ext cx="9296400" cy="4400550"/>
          </a:xfrm>
          <a:prstGeom prst="rect">
            <a:avLst/>
          </a:prstGeom>
          <a:noFill/>
          <a:ln w="9525">
            <a:noFill/>
            <a:miter lim="800000"/>
            <a:headEnd/>
            <a:tailEnd/>
          </a:ln>
        </p:spPr>
        <p:txBody>
          <a:bodyPr>
            <a:spAutoFit/>
          </a:bodyPr>
          <a:lstStyle/>
          <a:p>
            <a:pPr marL="166688" indent="1588" defTabSz="398463">
              <a:spcBef>
                <a:spcPct val="50000"/>
              </a:spcBef>
            </a:pPr>
            <a:r>
              <a:rPr lang="en-US" sz="2800">
                <a:latin typeface="Georgia" pitchFamily="1" charset="0"/>
                <a:cs typeface="Arial" charset="0"/>
              </a:rPr>
              <a:t>The main points for research to be covered are:</a:t>
            </a:r>
          </a:p>
          <a:p>
            <a:pPr marL="166688" indent="1588" defTabSz="398463">
              <a:spcBef>
                <a:spcPct val="50000"/>
              </a:spcBef>
              <a:buFontTx/>
              <a:buAutoNum type="arabicPeriod"/>
            </a:pPr>
            <a:r>
              <a:rPr lang="en-US" sz="2400">
                <a:latin typeface="Georgia" pitchFamily="1" charset="0"/>
                <a:cs typeface="Arial" charset="0"/>
              </a:rPr>
              <a:t>Political structure ;</a:t>
            </a:r>
          </a:p>
          <a:p>
            <a:pPr marL="166688" indent="1588" defTabSz="398463">
              <a:spcBef>
                <a:spcPct val="50000"/>
              </a:spcBef>
              <a:buFontTx/>
              <a:buAutoNum type="arabicPeriod"/>
            </a:pPr>
            <a:r>
              <a:rPr lang="en-US" sz="2400">
                <a:latin typeface="Georgia" pitchFamily="1" charset="0"/>
                <a:cs typeface="Arial" charset="0"/>
              </a:rPr>
              <a:t>History, people, culture and geography ;</a:t>
            </a:r>
          </a:p>
          <a:p>
            <a:pPr marL="166688" indent="1588" defTabSz="398463">
              <a:spcBef>
                <a:spcPct val="50000"/>
              </a:spcBef>
              <a:buFontTx/>
              <a:buAutoNum type="arabicPeriod"/>
            </a:pPr>
            <a:r>
              <a:rPr lang="en-US" sz="2400">
                <a:latin typeface="Georgia" pitchFamily="1" charset="0"/>
                <a:cs typeface="Arial" charset="0"/>
              </a:rPr>
              <a:t>Economy and infrastructure ;</a:t>
            </a:r>
          </a:p>
          <a:p>
            <a:pPr marL="166688" indent="1588" defTabSz="398463">
              <a:spcBef>
                <a:spcPct val="50000"/>
              </a:spcBef>
              <a:buFontTx/>
              <a:buAutoNum type="arabicPeriod"/>
            </a:pPr>
            <a:r>
              <a:rPr lang="en-US" sz="2400">
                <a:latin typeface="Georgia" pitchFamily="1" charset="0"/>
                <a:cs typeface="Arial" charset="0"/>
              </a:rPr>
              <a:t>Foreign policies and international relations;</a:t>
            </a:r>
          </a:p>
          <a:p>
            <a:pPr marL="166688" indent="1588" defTabSz="398463">
              <a:spcBef>
                <a:spcPct val="50000"/>
              </a:spcBef>
              <a:buFontTx/>
              <a:buAutoNum type="arabicPeriod"/>
            </a:pPr>
            <a:r>
              <a:rPr lang="en-US" sz="2400">
                <a:latin typeface="Georgia" pitchFamily="1" charset="0"/>
                <a:cs typeface="Arial" charset="0"/>
              </a:rPr>
              <a:t>International and national current affairs.</a:t>
            </a:r>
          </a:p>
          <a:p>
            <a:pPr marL="166688" indent="1588" defTabSz="398463">
              <a:spcBef>
                <a:spcPct val="50000"/>
              </a:spcBef>
            </a:pPr>
            <a:r>
              <a:rPr lang="en-US" sz="2400">
                <a:latin typeface="Georgia" pitchFamily="1" charset="0"/>
                <a:cs typeface="Arial" charset="0"/>
              </a:rPr>
              <a:t> </a:t>
            </a:r>
          </a:p>
          <a:p>
            <a:pPr marL="166688" indent="1588" defTabSz="398463">
              <a:spcBef>
                <a:spcPct val="50000"/>
              </a:spcBef>
            </a:pPr>
            <a:endParaRPr lang="en-US" sz="2400">
              <a:latin typeface="Georgia" pitchFamily="1" charset="0"/>
              <a:cs typeface="Arial" charset="0"/>
            </a:endParaRPr>
          </a:p>
        </p:txBody>
      </p:sp>
      <p:sp>
        <p:nvSpPr>
          <p:cNvPr id="15363" name="Text Box 7"/>
          <p:cNvSpPr txBox="1">
            <a:spLocks noChangeArrowheads="1"/>
          </p:cNvSpPr>
          <p:nvPr/>
        </p:nvSpPr>
        <p:spPr bwMode="auto">
          <a:xfrm>
            <a:off x="968375" y="688975"/>
            <a:ext cx="7924800" cy="579438"/>
          </a:xfrm>
          <a:prstGeom prst="rect">
            <a:avLst/>
          </a:prstGeom>
          <a:noFill/>
          <a:ln w="9525">
            <a:noFill/>
            <a:miter lim="800000"/>
            <a:headEnd/>
            <a:tailEnd/>
          </a:ln>
        </p:spPr>
        <p:txBody>
          <a:bodyPr>
            <a:spAutoFit/>
          </a:bodyPr>
          <a:lstStyle/>
          <a:p>
            <a:pPr>
              <a:spcBef>
                <a:spcPct val="50000"/>
              </a:spcBef>
            </a:pPr>
            <a:r>
              <a:rPr lang="en-US" sz="3200" u="sng">
                <a:latin typeface="Georgia" pitchFamily="1" charset="0"/>
                <a:cs typeface="Arial" charset="0"/>
              </a:rPr>
              <a:t>Jump start researching your country: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8196">
                                            <p:txEl>
                                              <p:pRg st="0" end="0"/>
                                            </p:txEl>
                                          </p:spTgt>
                                        </p:tgtEl>
                                        <p:attrNameLst>
                                          <p:attrName>style.visibility</p:attrName>
                                        </p:attrNameLst>
                                      </p:cBhvr>
                                      <p:to>
                                        <p:strVal val="visible"/>
                                      </p:to>
                                    </p:set>
                                    <p:anim calcmode="discrete" valueType="clr">
                                      <p:cBhvr override="childStyle">
                                        <p:cTn id="7" dur="80"/>
                                        <p:tgtEl>
                                          <p:spTgt spid="819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19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196">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8196">
                                            <p:txEl>
                                              <p:pRg st="1" end="1"/>
                                            </p:txEl>
                                          </p:spTgt>
                                        </p:tgtEl>
                                        <p:attrNameLst>
                                          <p:attrName>style.visibility</p:attrName>
                                        </p:attrNameLst>
                                      </p:cBhvr>
                                      <p:to>
                                        <p:strVal val="visible"/>
                                      </p:to>
                                    </p:set>
                                    <p:anim calcmode="discrete" valueType="clr">
                                      <p:cBhvr override="childStyle">
                                        <p:cTn id="14" dur="80"/>
                                        <p:tgtEl>
                                          <p:spTgt spid="819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196">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8196">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8196">
                                            <p:txEl>
                                              <p:pRg st="2" end="2"/>
                                            </p:txEl>
                                          </p:spTgt>
                                        </p:tgtEl>
                                        <p:attrNameLst>
                                          <p:attrName>style.visibility</p:attrName>
                                        </p:attrNameLst>
                                      </p:cBhvr>
                                      <p:to>
                                        <p:strVal val="visible"/>
                                      </p:to>
                                    </p:set>
                                    <p:anim calcmode="discrete" valueType="clr">
                                      <p:cBhvr override="childStyle">
                                        <p:cTn id="21" dur="80"/>
                                        <p:tgtEl>
                                          <p:spTgt spid="819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196">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8196">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8196">
                                            <p:txEl>
                                              <p:pRg st="3" end="3"/>
                                            </p:txEl>
                                          </p:spTgt>
                                        </p:tgtEl>
                                        <p:attrNameLst>
                                          <p:attrName>style.visibility</p:attrName>
                                        </p:attrNameLst>
                                      </p:cBhvr>
                                      <p:to>
                                        <p:strVal val="visible"/>
                                      </p:to>
                                    </p:set>
                                    <p:anim calcmode="discrete" valueType="clr">
                                      <p:cBhvr override="childStyle">
                                        <p:cTn id="28" dur="80"/>
                                        <p:tgtEl>
                                          <p:spTgt spid="819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8196">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8196">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8196">
                                            <p:txEl>
                                              <p:pRg st="4" end="4"/>
                                            </p:txEl>
                                          </p:spTgt>
                                        </p:tgtEl>
                                        <p:attrNameLst>
                                          <p:attrName>style.visibility</p:attrName>
                                        </p:attrNameLst>
                                      </p:cBhvr>
                                      <p:to>
                                        <p:strVal val="visible"/>
                                      </p:to>
                                    </p:set>
                                    <p:anim calcmode="discrete" valueType="clr">
                                      <p:cBhvr override="childStyle">
                                        <p:cTn id="35" dur="80"/>
                                        <p:tgtEl>
                                          <p:spTgt spid="819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8196">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8196">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8196">
                                            <p:txEl>
                                              <p:pRg st="5" end="5"/>
                                            </p:txEl>
                                          </p:spTgt>
                                        </p:tgtEl>
                                        <p:attrNameLst>
                                          <p:attrName>style.visibility</p:attrName>
                                        </p:attrNameLst>
                                      </p:cBhvr>
                                      <p:to>
                                        <p:strVal val="visible"/>
                                      </p:to>
                                    </p:set>
                                    <p:anim calcmode="discrete" valueType="clr">
                                      <p:cBhvr override="childStyle">
                                        <p:cTn id="42" dur="80"/>
                                        <p:tgtEl>
                                          <p:spTgt spid="8196">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8196">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8196">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1030"/>
          <p:cNvSpPr txBox="1">
            <a:spLocks noChangeArrowheads="1"/>
          </p:cNvSpPr>
          <p:nvPr/>
        </p:nvSpPr>
        <p:spPr bwMode="auto">
          <a:xfrm>
            <a:off x="0" y="950913"/>
            <a:ext cx="9144000" cy="4278312"/>
          </a:xfrm>
          <a:prstGeom prst="rect">
            <a:avLst/>
          </a:prstGeom>
          <a:noFill/>
          <a:ln w="9525">
            <a:noFill/>
            <a:miter lim="800000"/>
            <a:headEnd/>
            <a:tailEnd/>
          </a:ln>
        </p:spPr>
        <p:txBody>
          <a:bodyPr>
            <a:spAutoFit/>
          </a:bodyPr>
          <a:lstStyle/>
          <a:p>
            <a:pPr marL="107950">
              <a:spcBef>
                <a:spcPct val="50000"/>
              </a:spcBef>
            </a:pPr>
            <a:r>
              <a:rPr lang="en-US" sz="3200">
                <a:latin typeface="Georgia" pitchFamily="1" charset="0"/>
                <a:cs typeface="Arial" charset="0"/>
              </a:rPr>
              <a:t>		</a:t>
            </a:r>
            <a:r>
              <a:rPr lang="en-US" sz="3200" u="sng">
                <a:latin typeface="Georgia" pitchFamily="1" charset="0"/>
                <a:cs typeface="Arial" charset="0"/>
              </a:rPr>
              <a:t>The United Nations System</a:t>
            </a:r>
          </a:p>
          <a:p>
            <a:pPr marL="107950">
              <a:spcBef>
                <a:spcPct val="50000"/>
              </a:spcBef>
            </a:pPr>
            <a:r>
              <a:rPr lang="en-US" sz="2400">
                <a:latin typeface="Georgia" pitchFamily="1" charset="0"/>
                <a:cs typeface="Arial" charset="0"/>
              </a:rPr>
              <a:t>It is important for delegates to be well informed about :</a:t>
            </a:r>
          </a:p>
          <a:p>
            <a:pPr marL="107950">
              <a:spcBef>
                <a:spcPct val="50000"/>
              </a:spcBef>
              <a:buFontTx/>
              <a:buAutoNum type="arabicPeriod"/>
            </a:pPr>
            <a:r>
              <a:rPr lang="en-US" sz="2400">
                <a:latin typeface="Georgia" pitchFamily="1" charset="0"/>
                <a:cs typeface="Arial" charset="0"/>
              </a:rPr>
              <a:t>The functioning of their respective committees ;</a:t>
            </a:r>
          </a:p>
          <a:p>
            <a:pPr marL="107950">
              <a:spcBef>
                <a:spcPct val="50000"/>
              </a:spcBef>
              <a:buFontTx/>
              <a:buAutoNum type="arabicPeriod"/>
            </a:pPr>
            <a:r>
              <a:rPr lang="en-US" sz="2400">
                <a:latin typeface="Georgia" pitchFamily="1" charset="0"/>
                <a:cs typeface="Arial" charset="0"/>
              </a:rPr>
              <a:t>The United Nations Charter ;</a:t>
            </a:r>
          </a:p>
          <a:p>
            <a:pPr marL="107950">
              <a:spcBef>
                <a:spcPct val="50000"/>
              </a:spcBef>
              <a:buFontTx/>
              <a:buAutoNum type="arabicPeriod"/>
            </a:pPr>
            <a:r>
              <a:rPr lang="en-US" sz="2400">
                <a:latin typeface="Georgia" pitchFamily="1" charset="0"/>
                <a:cs typeface="Arial" charset="0"/>
              </a:rPr>
              <a:t>Recent United Nations actions on the issue at hand ;</a:t>
            </a:r>
          </a:p>
          <a:p>
            <a:pPr marL="107950">
              <a:spcBef>
                <a:spcPct val="50000"/>
              </a:spcBef>
              <a:buFontTx/>
              <a:buAutoNum type="arabicPeriod"/>
            </a:pPr>
            <a:r>
              <a:rPr lang="en-US" sz="2400">
                <a:latin typeface="Georgia" pitchFamily="1" charset="0"/>
                <a:cs typeface="Arial" charset="0"/>
              </a:rPr>
              <a:t>Conferences that have been held on the issue ;</a:t>
            </a:r>
          </a:p>
          <a:p>
            <a:pPr marL="107950">
              <a:spcBef>
                <a:spcPct val="50000"/>
              </a:spcBef>
              <a:buFontTx/>
              <a:buAutoNum type="arabicPeriod"/>
            </a:pPr>
            <a:r>
              <a:rPr lang="en-US" sz="2400">
                <a:latin typeface="Georgia" pitchFamily="1" charset="0"/>
                <a:cs typeface="Arial" charset="0"/>
              </a:rPr>
              <a:t>Statements, resolutions, speeches and press releases of and     by the UN.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9220">
                                            <p:txEl>
                                              <p:pRg st="1" end="1"/>
                                            </p:txEl>
                                          </p:spTgt>
                                        </p:tgtEl>
                                        <p:attrNameLst>
                                          <p:attrName>style.visibility</p:attrName>
                                        </p:attrNameLst>
                                      </p:cBhvr>
                                      <p:to>
                                        <p:strVal val="visible"/>
                                      </p:to>
                                    </p:set>
                                    <p:animEffect transition="in" filter="blinds(horizontal)">
                                      <p:cBhvr>
                                        <p:cTn id="7" dur="500"/>
                                        <p:tgtEl>
                                          <p:spTgt spid="9220">
                                            <p:txEl>
                                              <p:pRg st="1" end="1"/>
                                            </p:txEl>
                                          </p:spTgt>
                                        </p:tgtEl>
                                      </p:cBhvr>
                                    </p:animEffect>
                                  </p:childTnLst>
                                </p:cTn>
                              </p:par>
                            </p:childTnLst>
                          </p:cTn>
                        </p:par>
                        <p:par>
                          <p:cTn id="8" fill="hold">
                            <p:stCondLst>
                              <p:cond delay="5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9220">
                                            <p:txEl>
                                              <p:pRg st="2" end="2"/>
                                            </p:txEl>
                                          </p:spTgt>
                                        </p:tgtEl>
                                        <p:attrNameLst>
                                          <p:attrName>style.visibility</p:attrName>
                                        </p:attrNameLst>
                                      </p:cBhvr>
                                      <p:to>
                                        <p:strVal val="visible"/>
                                      </p:to>
                                    </p:set>
                                    <p:anim calcmode="discrete" valueType="clr">
                                      <p:cBhvr override="childStyle">
                                        <p:cTn id="11" dur="80"/>
                                        <p:tgtEl>
                                          <p:spTgt spid="922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9220">
                                            <p:txEl>
                                              <p:pRg st="2" end="2"/>
                                            </p:txEl>
                                          </p:spTgt>
                                        </p:tgtEl>
                                        <p:attrNameLst>
                                          <p:attrName>fillcolor</p:attrName>
                                        </p:attrNameLst>
                                      </p:cBhvr>
                                      <p:tavLst>
                                        <p:tav tm="0">
                                          <p:val>
                                            <p:clrVal>
                                              <a:schemeClr val="accent2"/>
                                            </p:clrVal>
                                          </p:val>
                                        </p:tav>
                                        <p:tav tm="50000">
                                          <p:val>
                                            <p:clrVal>
                                              <a:schemeClr val="hlink"/>
                                            </p:clrVal>
                                          </p:val>
                                        </p:tav>
                                      </p:tavLst>
                                    </p:anim>
                                    <p:set>
                                      <p:cBhvr>
                                        <p:cTn id="13" dur="80"/>
                                        <p:tgtEl>
                                          <p:spTgt spid="9220">
                                            <p:txEl>
                                              <p:pRg st="2" end="2"/>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9220">
                                            <p:txEl>
                                              <p:pRg st="3" end="3"/>
                                            </p:txEl>
                                          </p:spTgt>
                                        </p:tgtEl>
                                        <p:attrNameLst>
                                          <p:attrName>style.visibility</p:attrName>
                                        </p:attrNameLst>
                                      </p:cBhvr>
                                      <p:to>
                                        <p:strVal val="visible"/>
                                      </p:to>
                                    </p:set>
                                    <p:anim calcmode="discrete" valueType="clr">
                                      <p:cBhvr override="childStyle">
                                        <p:cTn id="18" dur="80"/>
                                        <p:tgtEl>
                                          <p:spTgt spid="9220">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9220">
                                            <p:txEl>
                                              <p:pRg st="3" end="3"/>
                                            </p:txEl>
                                          </p:spTgt>
                                        </p:tgtEl>
                                        <p:attrNameLst>
                                          <p:attrName>fillcolor</p:attrName>
                                        </p:attrNameLst>
                                      </p:cBhvr>
                                      <p:tavLst>
                                        <p:tav tm="0">
                                          <p:val>
                                            <p:clrVal>
                                              <a:schemeClr val="accent2"/>
                                            </p:clrVal>
                                          </p:val>
                                        </p:tav>
                                        <p:tav tm="50000">
                                          <p:val>
                                            <p:clrVal>
                                              <a:schemeClr val="hlink"/>
                                            </p:clrVal>
                                          </p:val>
                                        </p:tav>
                                      </p:tavLst>
                                    </p:anim>
                                    <p:set>
                                      <p:cBhvr>
                                        <p:cTn id="20" dur="80"/>
                                        <p:tgtEl>
                                          <p:spTgt spid="9220">
                                            <p:txEl>
                                              <p:pRg st="3" end="3"/>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9220">
                                            <p:txEl>
                                              <p:pRg st="4" end="4"/>
                                            </p:txEl>
                                          </p:spTgt>
                                        </p:tgtEl>
                                        <p:attrNameLst>
                                          <p:attrName>style.visibility</p:attrName>
                                        </p:attrNameLst>
                                      </p:cBhvr>
                                      <p:to>
                                        <p:strVal val="visible"/>
                                      </p:to>
                                    </p:set>
                                    <p:anim calcmode="discrete" valueType="clr">
                                      <p:cBhvr override="childStyle">
                                        <p:cTn id="25" dur="80"/>
                                        <p:tgtEl>
                                          <p:spTgt spid="9220">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9220">
                                            <p:txEl>
                                              <p:pRg st="4" end="4"/>
                                            </p:txEl>
                                          </p:spTgt>
                                        </p:tgtEl>
                                        <p:attrNameLst>
                                          <p:attrName>fillcolor</p:attrName>
                                        </p:attrNameLst>
                                      </p:cBhvr>
                                      <p:tavLst>
                                        <p:tav tm="0">
                                          <p:val>
                                            <p:clrVal>
                                              <a:schemeClr val="accent2"/>
                                            </p:clrVal>
                                          </p:val>
                                        </p:tav>
                                        <p:tav tm="50000">
                                          <p:val>
                                            <p:clrVal>
                                              <a:schemeClr val="hlink"/>
                                            </p:clrVal>
                                          </p:val>
                                        </p:tav>
                                      </p:tavLst>
                                    </p:anim>
                                    <p:set>
                                      <p:cBhvr>
                                        <p:cTn id="27" dur="80"/>
                                        <p:tgtEl>
                                          <p:spTgt spid="9220">
                                            <p:txEl>
                                              <p:pRg st="4" end="4"/>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9220">
                                            <p:txEl>
                                              <p:pRg st="5" end="5"/>
                                            </p:txEl>
                                          </p:spTgt>
                                        </p:tgtEl>
                                        <p:attrNameLst>
                                          <p:attrName>style.visibility</p:attrName>
                                        </p:attrNameLst>
                                      </p:cBhvr>
                                      <p:to>
                                        <p:strVal val="visible"/>
                                      </p:to>
                                    </p:set>
                                    <p:anim calcmode="discrete" valueType="clr">
                                      <p:cBhvr override="childStyle">
                                        <p:cTn id="32" dur="80"/>
                                        <p:tgtEl>
                                          <p:spTgt spid="9220">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9220">
                                            <p:txEl>
                                              <p:pRg st="5" end="5"/>
                                            </p:txEl>
                                          </p:spTgt>
                                        </p:tgtEl>
                                        <p:attrNameLst>
                                          <p:attrName>fillcolor</p:attrName>
                                        </p:attrNameLst>
                                      </p:cBhvr>
                                      <p:tavLst>
                                        <p:tav tm="0">
                                          <p:val>
                                            <p:clrVal>
                                              <a:schemeClr val="accent2"/>
                                            </p:clrVal>
                                          </p:val>
                                        </p:tav>
                                        <p:tav tm="50000">
                                          <p:val>
                                            <p:clrVal>
                                              <a:schemeClr val="hlink"/>
                                            </p:clrVal>
                                          </p:val>
                                        </p:tav>
                                      </p:tavLst>
                                    </p:anim>
                                    <p:set>
                                      <p:cBhvr>
                                        <p:cTn id="34" dur="80"/>
                                        <p:tgtEl>
                                          <p:spTgt spid="9220">
                                            <p:txEl>
                                              <p:pRg st="5" end="5"/>
                                            </p:txEl>
                                          </p:spTgt>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nodeType="clickEffect">
                                  <p:stCondLst>
                                    <p:cond delay="0"/>
                                  </p:stCondLst>
                                  <p:iterate type="lt">
                                    <p:tmPct val="50000"/>
                                  </p:iterate>
                                  <p:childTnLst>
                                    <p:set>
                                      <p:cBhvr>
                                        <p:cTn id="38" dur="1" fill="hold">
                                          <p:stCondLst>
                                            <p:cond delay="0"/>
                                          </p:stCondLst>
                                        </p:cTn>
                                        <p:tgtEl>
                                          <p:spTgt spid="9220">
                                            <p:txEl>
                                              <p:pRg st="6" end="6"/>
                                            </p:txEl>
                                          </p:spTgt>
                                        </p:tgtEl>
                                        <p:attrNameLst>
                                          <p:attrName>style.visibility</p:attrName>
                                        </p:attrNameLst>
                                      </p:cBhvr>
                                      <p:to>
                                        <p:strVal val="visible"/>
                                      </p:to>
                                    </p:set>
                                    <p:anim calcmode="discrete" valueType="clr">
                                      <p:cBhvr override="childStyle">
                                        <p:cTn id="39" dur="80"/>
                                        <p:tgtEl>
                                          <p:spTgt spid="9220">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9220">
                                            <p:txEl>
                                              <p:pRg st="6" end="6"/>
                                            </p:txEl>
                                          </p:spTgt>
                                        </p:tgtEl>
                                        <p:attrNameLst>
                                          <p:attrName>fillcolor</p:attrName>
                                        </p:attrNameLst>
                                      </p:cBhvr>
                                      <p:tavLst>
                                        <p:tav tm="0">
                                          <p:val>
                                            <p:clrVal>
                                              <a:schemeClr val="accent2"/>
                                            </p:clrVal>
                                          </p:val>
                                        </p:tav>
                                        <p:tav tm="50000">
                                          <p:val>
                                            <p:clrVal>
                                              <a:schemeClr val="hlink"/>
                                            </p:clrVal>
                                          </p:val>
                                        </p:tav>
                                      </p:tavLst>
                                    </p:anim>
                                    <p:set>
                                      <p:cBhvr>
                                        <p:cTn id="41" dur="80"/>
                                        <p:tgtEl>
                                          <p:spTgt spid="9220">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7"/>
          <p:cNvSpPr txBox="1">
            <a:spLocks noChangeArrowheads="1"/>
          </p:cNvSpPr>
          <p:nvPr/>
        </p:nvSpPr>
        <p:spPr bwMode="auto">
          <a:xfrm>
            <a:off x="0" y="1052513"/>
            <a:ext cx="9144000" cy="4708525"/>
          </a:xfrm>
          <a:prstGeom prst="rect">
            <a:avLst/>
          </a:prstGeom>
          <a:noFill/>
          <a:ln w="9525">
            <a:noFill/>
            <a:miter lim="800000"/>
            <a:headEnd/>
            <a:tailEnd/>
          </a:ln>
        </p:spPr>
        <p:txBody>
          <a:bodyPr>
            <a:spAutoFit/>
          </a:bodyPr>
          <a:lstStyle/>
          <a:p>
            <a:pPr marL="166688" indent="1588">
              <a:spcBef>
                <a:spcPct val="50000"/>
              </a:spcBef>
            </a:pPr>
            <a:r>
              <a:rPr lang="en-US" sz="2400">
                <a:latin typeface="Georgia" pitchFamily="1" charset="0"/>
                <a:cs typeface="Arial" charset="0"/>
              </a:rPr>
              <a:t>The agenda of a committee is the topic for debate and discussion in a committee session. The research involves :</a:t>
            </a:r>
          </a:p>
          <a:p>
            <a:pPr marL="166688" indent="1588">
              <a:spcBef>
                <a:spcPct val="50000"/>
              </a:spcBef>
              <a:buFontTx/>
              <a:buAutoNum type="arabicPeriod"/>
            </a:pPr>
            <a:r>
              <a:rPr lang="en-US" sz="2400">
                <a:latin typeface="Georgia" pitchFamily="1" charset="0"/>
                <a:cs typeface="Arial" charset="0"/>
              </a:rPr>
              <a:t>Background information and history ;</a:t>
            </a:r>
          </a:p>
          <a:p>
            <a:pPr marL="166688" indent="1588">
              <a:spcBef>
                <a:spcPct val="50000"/>
              </a:spcBef>
              <a:buFontTx/>
              <a:buAutoNum type="arabicPeriod"/>
            </a:pPr>
            <a:r>
              <a:rPr lang="en-US" sz="2400">
                <a:latin typeface="Georgia" pitchFamily="1" charset="0"/>
                <a:cs typeface="Arial" charset="0"/>
              </a:rPr>
              <a:t>Aspects of the agenda to be covered by the committee ;</a:t>
            </a:r>
          </a:p>
          <a:p>
            <a:pPr marL="166688" indent="1588">
              <a:spcBef>
                <a:spcPct val="50000"/>
              </a:spcBef>
              <a:buFontTx/>
              <a:buAutoNum type="arabicPeriod"/>
            </a:pPr>
            <a:r>
              <a:rPr lang="en-US" sz="2400">
                <a:latin typeface="Georgia" pitchFamily="1" charset="0"/>
              </a:rPr>
              <a:t>Country’s stand ;</a:t>
            </a:r>
            <a:endParaRPr lang="en-US" sz="2400" b="1">
              <a:latin typeface="Georgia" pitchFamily="1" charset="0"/>
              <a:cs typeface="Arial" charset="0"/>
            </a:endParaRPr>
          </a:p>
          <a:p>
            <a:pPr marL="166688" indent="1588">
              <a:spcBef>
                <a:spcPct val="50000"/>
              </a:spcBef>
              <a:buFontTx/>
              <a:buAutoNum type="arabicPeriod"/>
            </a:pPr>
            <a:r>
              <a:rPr lang="en-US" sz="2400">
                <a:latin typeface="Georgia" pitchFamily="1" charset="0"/>
                <a:cs typeface="Arial" charset="0"/>
              </a:rPr>
              <a:t>Relation between the issue and the UN ;</a:t>
            </a:r>
          </a:p>
          <a:p>
            <a:pPr marL="166688" indent="1588">
              <a:spcBef>
                <a:spcPct val="50000"/>
              </a:spcBef>
              <a:buFontTx/>
              <a:buAutoNum type="arabicPeriod"/>
            </a:pPr>
            <a:r>
              <a:rPr lang="en-US" sz="2400">
                <a:latin typeface="Georgia" pitchFamily="1" charset="0"/>
                <a:cs typeface="Arial" charset="0"/>
              </a:rPr>
              <a:t>Opinions of all major powers ;</a:t>
            </a:r>
          </a:p>
          <a:p>
            <a:pPr marL="166688" indent="1588">
              <a:spcBef>
                <a:spcPct val="50000"/>
              </a:spcBef>
              <a:buFontTx/>
              <a:buAutoNum type="arabicPeriod"/>
            </a:pPr>
            <a:r>
              <a:rPr lang="en-US" sz="2400">
                <a:latin typeface="Georgia" pitchFamily="1" charset="0"/>
                <a:cs typeface="Arial" charset="0"/>
              </a:rPr>
              <a:t>Latest developments ;</a:t>
            </a:r>
          </a:p>
          <a:p>
            <a:pPr marL="166688" indent="1588">
              <a:spcBef>
                <a:spcPct val="50000"/>
              </a:spcBef>
              <a:buFontTx/>
              <a:buAutoNum type="arabicPeriod"/>
            </a:pPr>
            <a:r>
              <a:rPr lang="en-US" sz="2400">
                <a:latin typeface="Georgia" pitchFamily="1" charset="0"/>
                <a:cs typeface="Arial" charset="0"/>
              </a:rPr>
              <a:t>Speeches, resolutions, statements and news articles ;</a:t>
            </a:r>
          </a:p>
        </p:txBody>
      </p:sp>
      <p:sp>
        <p:nvSpPr>
          <p:cNvPr id="17411" name="Text Box 8"/>
          <p:cNvSpPr txBox="1">
            <a:spLocks noChangeArrowheads="1"/>
          </p:cNvSpPr>
          <p:nvPr/>
        </p:nvSpPr>
        <p:spPr bwMode="auto">
          <a:xfrm>
            <a:off x="1171575" y="404813"/>
            <a:ext cx="8153400" cy="579437"/>
          </a:xfrm>
          <a:prstGeom prst="rect">
            <a:avLst/>
          </a:prstGeom>
          <a:noFill/>
          <a:ln w="9525">
            <a:noFill/>
            <a:miter lim="800000"/>
            <a:headEnd/>
            <a:tailEnd/>
          </a:ln>
        </p:spPr>
        <p:txBody>
          <a:bodyPr>
            <a:spAutoFit/>
          </a:bodyPr>
          <a:lstStyle/>
          <a:p>
            <a:pPr>
              <a:spcBef>
                <a:spcPct val="50000"/>
              </a:spcBef>
            </a:pPr>
            <a:r>
              <a:rPr lang="en-US" sz="3200" u="sng">
                <a:latin typeface="Georgia" pitchFamily="1" charset="0"/>
                <a:cs typeface="Arial" charset="0"/>
              </a:rPr>
              <a:t>Agenda of the respective committees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blinds(horizontal)">
                                      <p:cBhvr>
                                        <p:cTn id="7" dur="500"/>
                                        <p:tgtEl>
                                          <p:spTgt spid="10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0244">
                                            <p:txEl>
                                              <p:pRg st="1" end="1"/>
                                            </p:txEl>
                                          </p:spTgt>
                                        </p:tgtEl>
                                        <p:attrNameLst>
                                          <p:attrName>style.visibility</p:attrName>
                                        </p:attrNameLst>
                                      </p:cBhvr>
                                      <p:to>
                                        <p:strVal val="visible"/>
                                      </p:to>
                                    </p:set>
                                    <p:anim calcmode="discrete" valueType="clr">
                                      <p:cBhvr override="childStyle">
                                        <p:cTn id="12" dur="80"/>
                                        <p:tgtEl>
                                          <p:spTgt spid="1024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0244">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10244">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10244">
                                            <p:txEl>
                                              <p:pRg st="2" end="2"/>
                                            </p:txEl>
                                          </p:spTgt>
                                        </p:tgtEl>
                                        <p:attrNameLst>
                                          <p:attrName>style.visibility</p:attrName>
                                        </p:attrNameLst>
                                      </p:cBhvr>
                                      <p:to>
                                        <p:strVal val="visible"/>
                                      </p:to>
                                    </p:set>
                                    <p:anim calcmode="discrete" valueType="clr">
                                      <p:cBhvr override="childStyle">
                                        <p:cTn id="19" dur="80"/>
                                        <p:tgtEl>
                                          <p:spTgt spid="1024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0244">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10244">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10244">
                                            <p:txEl>
                                              <p:pRg st="3" end="3"/>
                                            </p:txEl>
                                          </p:spTgt>
                                        </p:tgtEl>
                                        <p:attrNameLst>
                                          <p:attrName>style.visibility</p:attrName>
                                        </p:attrNameLst>
                                      </p:cBhvr>
                                      <p:to>
                                        <p:strVal val="visible"/>
                                      </p:to>
                                    </p:set>
                                    <p:anim calcmode="discrete" valueType="clr">
                                      <p:cBhvr override="childStyle">
                                        <p:cTn id="26" dur="80"/>
                                        <p:tgtEl>
                                          <p:spTgt spid="1024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0244">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10244">
                                            <p:txEl>
                                              <p:pRg st="3" end="3"/>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10244">
                                            <p:txEl>
                                              <p:pRg st="4" end="4"/>
                                            </p:txEl>
                                          </p:spTgt>
                                        </p:tgtEl>
                                        <p:attrNameLst>
                                          <p:attrName>style.visibility</p:attrName>
                                        </p:attrNameLst>
                                      </p:cBhvr>
                                      <p:to>
                                        <p:strVal val="visible"/>
                                      </p:to>
                                    </p:set>
                                    <p:anim calcmode="discrete" valueType="clr">
                                      <p:cBhvr override="childStyle">
                                        <p:cTn id="33" dur="80"/>
                                        <p:tgtEl>
                                          <p:spTgt spid="1024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0244">
                                            <p:txEl>
                                              <p:pRg st="4" end="4"/>
                                            </p:txEl>
                                          </p:spTgt>
                                        </p:tgtEl>
                                        <p:attrNameLst>
                                          <p:attrName>fillcolor</p:attrName>
                                        </p:attrNameLst>
                                      </p:cBhvr>
                                      <p:tavLst>
                                        <p:tav tm="0">
                                          <p:val>
                                            <p:clrVal>
                                              <a:schemeClr val="accent2"/>
                                            </p:clrVal>
                                          </p:val>
                                        </p:tav>
                                        <p:tav tm="50000">
                                          <p:val>
                                            <p:clrVal>
                                              <a:schemeClr val="hlink"/>
                                            </p:clrVal>
                                          </p:val>
                                        </p:tav>
                                      </p:tavLst>
                                    </p:anim>
                                    <p:set>
                                      <p:cBhvr>
                                        <p:cTn id="35" dur="80"/>
                                        <p:tgtEl>
                                          <p:spTgt spid="10244">
                                            <p:txEl>
                                              <p:pRg st="4" end="4"/>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10244">
                                            <p:txEl>
                                              <p:pRg st="5" end="5"/>
                                            </p:txEl>
                                          </p:spTgt>
                                        </p:tgtEl>
                                        <p:attrNameLst>
                                          <p:attrName>style.visibility</p:attrName>
                                        </p:attrNameLst>
                                      </p:cBhvr>
                                      <p:to>
                                        <p:strVal val="visible"/>
                                      </p:to>
                                    </p:set>
                                    <p:anim calcmode="discrete" valueType="clr">
                                      <p:cBhvr override="childStyle">
                                        <p:cTn id="40" dur="80"/>
                                        <p:tgtEl>
                                          <p:spTgt spid="10244">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0244">
                                            <p:txEl>
                                              <p:pRg st="5" end="5"/>
                                            </p:txEl>
                                          </p:spTgt>
                                        </p:tgtEl>
                                        <p:attrNameLst>
                                          <p:attrName>fillcolor</p:attrName>
                                        </p:attrNameLst>
                                      </p:cBhvr>
                                      <p:tavLst>
                                        <p:tav tm="0">
                                          <p:val>
                                            <p:clrVal>
                                              <a:schemeClr val="accent2"/>
                                            </p:clrVal>
                                          </p:val>
                                        </p:tav>
                                        <p:tav tm="50000">
                                          <p:val>
                                            <p:clrVal>
                                              <a:schemeClr val="hlink"/>
                                            </p:clrVal>
                                          </p:val>
                                        </p:tav>
                                      </p:tavLst>
                                    </p:anim>
                                    <p:set>
                                      <p:cBhvr>
                                        <p:cTn id="42" dur="80"/>
                                        <p:tgtEl>
                                          <p:spTgt spid="10244">
                                            <p:txEl>
                                              <p:pRg st="5" end="5"/>
                                            </p:txEl>
                                          </p:spTgt>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10244">
                                            <p:txEl>
                                              <p:pRg st="6" end="6"/>
                                            </p:txEl>
                                          </p:spTgt>
                                        </p:tgtEl>
                                        <p:attrNameLst>
                                          <p:attrName>style.visibility</p:attrName>
                                        </p:attrNameLst>
                                      </p:cBhvr>
                                      <p:to>
                                        <p:strVal val="visible"/>
                                      </p:to>
                                    </p:set>
                                    <p:anim calcmode="discrete" valueType="clr">
                                      <p:cBhvr override="childStyle">
                                        <p:cTn id="47" dur="80"/>
                                        <p:tgtEl>
                                          <p:spTgt spid="10244">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10244">
                                            <p:txEl>
                                              <p:pRg st="6" end="6"/>
                                            </p:txEl>
                                          </p:spTgt>
                                        </p:tgtEl>
                                        <p:attrNameLst>
                                          <p:attrName>fillcolor</p:attrName>
                                        </p:attrNameLst>
                                      </p:cBhvr>
                                      <p:tavLst>
                                        <p:tav tm="0">
                                          <p:val>
                                            <p:clrVal>
                                              <a:schemeClr val="accent2"/>
                                            </p:clrVal>
                                          </p:val>
                                        </p:tav>
                                        <p:tav tm="50000">
                                          <p:val>
                                            <p:clrVal>
                                              <a:schemeClr val="hlink"/>
                                            </p:clrVal>
                                          </p:val>
                                        </p:tav>
                                      </p:tavLst>
                                    </p:anim>
                                    <p:set>
                                      <p:cBhvr>
                                        <p:cTn id="49" dur="80"/>
                                        <p:tgtEl>
                                          <p:spTgt spid="10244">
                                            <p:txEl>
                                              <p:pRg st="6" end="6"/>
                                            </p:txEl>
                                          </p:spTgt>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27" presetClass="entr" presetSubtype="0" fill="hold" nodeType="clickEffect">
                                  <p:stCondLst>
                                    <p:cond delay="0"/>
                                  </p:stCondLst>
                                  <p:iterate type="lt">
                                    <p:tmPct val="50000"/>
                                  </p:iterate>
                                  <p:childTnLst>
                                    <p:set>
                                      <p:cBhvr>
                                        <p:cTn id="53" dur="1" fill="hold">
                                          <p:stCondLst>
                                            <p:cond delay="0"/>
                                          </p:stCondLst>
                                        </p:cTn>
                                        <p:tgtEl>
                                          <p:spTgt spid="10244">
                                            <p:txEl>
                                              <p:pRg st="7" end="7"/>
                                            </p:txEl>
                                          </p:spTgt>
                                        </p:tgtEl>
                                        <p:attrNameLst>
                                          <p:attrName>style.visibility</p:attrName>
                                        </p:attrNameLst>
                                      </p:cBhvr>
                                      <p:to>
                                        <p:strVal val="visible"/>
                                      </p:to>
                                    </p:set>
                                    <p:anim calcmode="discrete" valueType="clr">
                                      <p:cBhvr override="childStyle">
                                        <p:cTn id="54" dur="80"/>
                                        <p:tgtEl>
                                          <p:spTgt spid="10244">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10244">
                                            <p:txEl>
                                              <p:pRg st="7" end="7"/>
                                            </p:txEl>
                                          </p:spTgt>
                                        </p:tgtEl>
                                        <p:attrNameLst>
                                          <p:attrName>fillcolor</p:attrName>
                                        </p:attrNameLst>
                                      </p:cBhvr>
                                      <p:tavLst>
                                        <p:tav tm="0">
                                          <p:val>
                                            <p:clrVal>
                                              <a:schemeClr val="accent2"/>
                                            </p:clrVal>
                                          </p:val>
                                        </p:tav>
                                        <p:tav tm="50000">
                                          <p:val>
                                            <p:clrVal>
                                              <a:schemeClr val="hlink"/>
                                            </p:clrVal>
                                          </p:val>
                                        </p:tav>
                                      </p:tavLst>
                                    </p:anim>
                                    <p:set>
                                      <p:cBhvr>
                                        <p:cTn id="56" dur="80"/>
                                        <p:tgtEl>
                                          <p:spTgt spid="10244">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6"/>
          <p:cNvSpPr txBox="1">
            <a:spLocks noChangeArrowheads="1"/>
          </p:cNvSpPr>
          <p:nvPr/>
        </p:nvSpPr>
        <p:spPr bwMode="auto">
          <a:xfrm>
            <a:off x="2289175" y="549275"/>
            <a:ext cx="7467600" cy="579438"/>
          </a:xfrm>
          <a:prstGeom prst="rect">
            <a:avLst/>
          </a:prstGeom>
          <a:noFill/>
          <a:ln w="9525">
            <a:noFill/>
            <a:miter lim="800000"/>
            <a:headEnd/>
            <a:tailEnd/>
          </a:ln>
        </p:spPr>
        <p:txBody>
          <a:bodyPr>
            <a:spAutoFit/>
          </a:bodyPr>
          <a:lstStyle/>
          <a:p>
            <a:pPr>
              <a:spcBef>
                <a:spcPct val="50000"/>
              </a:spcBef>
            </a:pPr>
            <a:r>
              <a:rPr lang="en-US" sz="3200" u="sng">
                <a:latin typeface="Georgia" pitchFamily="1" charset="0"/>
                <a:cs typeface="Arial" charset="0"/>
              </a:rPr>
              <a:t>Sources for researching</a:t>
            </a:r>
          </a:p>
        </p:txBody>
      </p:sp>
      <p:sp>
        <p:nvSpPr>
          <p:cNvPr id="11269" name="Text Box 7"/>
          <p:cNvSpPr txBox="1">
            <a:spLocks noChangeArrowheads="1"/>
          </p:cNvSpPr>
          <p:nvPr/>
        </p:nvSpPr>
        <p:spPr bwMode="auto">
          <a:xfrm>
            <a:off x="152400" y="1227138"/>
            <a:ext cx="8991600" cy="3786187"/>
          </a:xfrm>
          <a:prstGeom prst="rect">
            <a:avLst/>
          </a:prstGeom>
          <a:noFill/>
          <a:ln w="9525">
            <a:noFill/>
            <a:miter lim="800000"/>
            <a:headEnd/>
            <a:tailEnd/>
          </a:ln>
        </p:spPr>
        <p:txBody>
          <a:bodyPr>
            <a:spAutoFit/>
          </a:bodyPr>
          <a:lstStyle/>
          <a:p>
            <a:pPr indent="1588" defTabSz="796925">
              <a:spcBef>
                <a:spcPct val="50000"/>
              </a:spcBef>
            </a:pPr>
            <a:endParaRPr lang="en-US" sz="2400">
              <a:latin typeface="Georgia" pitchFamily="1" charset="0"/>
              <a:cs typeface="Arial" charset="0"/>
            </a:endParaRPr>
          </a:p>
          <a:p>
            <a:pPr indent="1588" defTabSz="796925">
              <a:spcBef>
                <a:spcPct val="50000"/>
              </a:spcBef>
            </a:pPr>
            <a:r>
              <a:rPr lang="en-US" sz="2400">
                <a:latin typeface="Georgia" pitchFamily="1" charset="0"/>
                <a:cs typeface="Arial" charset="0"/>
              </a:rPr>
              <a:t>The following sources could be used : </a:t>
            </a:r>
          </a:p>
          <a:p>
            <a:pPr indent="1588" defTabSz="796925">
              <a:spcBef>
                <a:spcPct val="50000"/>
              </a:spcBef>
              <a:buFontTx/>
              <a:buAutoNum type="arabicPeriod"/>
            </a:pPr>
            <a:r>
              <a:rPr lang="en-US" sz="2400">
                <a:latin typeface="Georgia" pitchFamily="1" charset="0"/>
                <a:cs typeface="Arial" charset="0"/>
              </a:rPr>
              <a:t> Internet</a:t>
            </a:r>
          </a:p>
          <a:p>
            <a:pPr indent="1588" defTabSz="796925">
              <a:spcBef>
                <a:spcPct val="50000"/>
              </a:spcBef>
              <a:buFontTx/>
              <a:buAutoNum type="arabicPeriod"/>
            </a:pPr>
            <a:r>
              <a:rPr lang="en-US" sz="2400">
                <a:latin typeface="Georgia" pitchFamily="1" charset="0"/>
                <a:cs typeface="Arial" charset="0"/>
              </a:rPr>
              <a:t> Newspapers and magazines</a:t>
            </a:r>
          </a:p>
          <a:p>
            <a:pPr indent="1588" defTabSz="796925">
              <a:spcBef>
                <a:spcPct val="50000"/>
              </a:spcBef>
              <a:buFontTx/>
              <a:buAutoNum type="arabicPeriod"/>
            </a:pPr>
            <a:r>
              <a:rPr lang="en-US" sz="2400">
                <a:latin typeface="Georgia" pitchFamily="1" charset="0"/>
                <a:cs typeface="Arial" charset="0"/>
              </a:rPr>
              <a:t> Television</a:t>
            </a:r>
          </a:p>
          <a:p>
            <a:pPr indent="1588" defTabSz="796925">
              <a:spcBef>
                <a:spcPct val="50000"/>
              </a:spcBef>
              <a:buFontTx/>
              <a:buAutoNum type="arabicPeriod"/>
            </a:pPr>
            <a:r>
              <a:rPr lang="en-US" sz="2400">
                <a:latin typeface="Georgia" pitchFamily="1" charset="0"/>
                <a:cs typeface="Arial" charset="0"/>
              </a:rPr>
              <a:t>Visit to the Embassy of the respective Country</a:t>
            </a:r>
          </a:p>
          <a:p>
            <a:pPr indent="1588" defTabSz="796925">
              <a:spcBef>
                <a:spcPct val="50000"/>
              </a:spcBef>
              <a:buFontTx/>
              <a:buAutoNum type="arabicPeriod"/>
            </a:pPr>
            <a:r>
              <a:rPr lang="en-US" sz="2400">
                <a:latin typeface="Georgia" pitchFamily="1" charset="0"/>
                <a:cs typeface="Arial" charset="0"/>
              </a:rPr>
              <a:t> Publications, Speeches, Resolutions and Press Releases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1269">
                                            <p:txEl>
                                              <p:pRg st="1" end="1"/>
                                            </p:txEl>
                                          </p:spTgt>
                                        </p:tgtEl>
                                        <p:attrNameLst>
                                          <p:attrName>style.visibility</p:attrName>
                                        </p:attrNameLst>
                                      </p:cBhvr>
                                      <p:to>
                                        <p:strVal val="visible"/>
                                      </p:to>
                                    </p:set>
                                    <p:animEffect transition="in" filter="blinds(horizontal)">
                                      <p:cBhvr>
                                        <p:cTn id="7" dur="500"/>
                                        <p:tgtEl>
                                          <p:spTgt spid="11269">
                                            <p:txEl>
                                              <p:pRg st="1" end="1"/>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1269">
                                            <p:txEl>
                                              <p:pRg st="2" end="2"/>
                                            </p:txEl>
                                          </p:spTgt>
                                        </p:tgtEl>
                                        <p:attrNameLst>
                                          <p:attrName>style.visibility</p:attrName>
                                        </p:attrNameLst>
                                      </p:cBhvr>
                                      <p:to>
                                        <p:strVal val="visible"/>
                                      </p:to>
                                    </p:set>
                                    <p:animEffect transition="in" filter="blinds(horizontal)">
                                      <p:cBhvr>
                                        <p:cTn id="11" dur="500"/>
                                        <p:tgtEl>
                                          <p:spTgt spid="11269">
                                            <p:txEl>
                                              <p:pRg st="2" end="2"/>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11269">
                                            <p:txEl>
                                              <p:pRg st="3" end="3"/>
                                            </p:txEl>
                                          </p:spTgt>
                                        </p:tgtEl>
                                        <p:attrNameLst>
                                          <p:attrName>style.visibility</p:attrName>
                                        </p:attrNameLst>
                                      </p:cBhvr>
                                      <p:to>
                                        <p:strVal val="visible"/>
                                      </p:to>
                                    </p:set>
                                    <p:animEffect transition="in" filter="blinds(horizontal)">
                                      <p:cBhvr>
                                        <p:cTn id="15" dur="500"/>
                                        <p:tgtEl>
                                          <p:spTgt spid="11269">
                                            <p:txEl>
                                              <p:pRg st="3" end="3"/>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11269">
                                            <p:txEl>
                                              <p:pRg st="4" end="4"/>
                                            </p:txEl>
                                          </p:spTgt>
                                        </p:tgtEl>
                                        <p:attrNameLst>
                                          <p:attrName>style.visibility</p:attrName>
                                        </p:attrNameLst>
                                      </p:cBhvr>
                                      <p:to>
                                        <p:strVal val="visible"/>
                                      </p:to>
                                    </p:set>
                                    <p:animEffect transition="in" filter="blinds(horizontal)">
                                      <p:cBhvr>
                                        <p:cTn id="19" dur="500"/>
                                        <p:tgtEl>
                                          <p:spTgt spid="11269">
                                            <p:txEl>
                                              <p:pRg st="4" end="4"/>
                                            </p:txEl>
                                          </p:spTgt>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11269">
                                            <p:txEl>
                                              <p:pRg st="5" end="5"/>
                                            </p:txEl>
                                          </p:spTgt>
                                        </p:tgtEl>
                                        <p:attrNameLst>
                                          <p:attrName>style.visibility</p:attrName>
                                        </p:attrNameLst>
                                      </p:cBhvr>
                                      <p:to>
                                        <p:strVal val="visible"/>
                                      </p:to>
                                    </p:set>
                                    <p:animEffect transition="in" filter="blinds(horizontal)">
                                      <p:cBhvr>
                                        <p:cTn id="23" dur="500"/>
                                        <p:tgtEl>
                                          <p:spTgt spid="11269">
                                            <p:txEl>
                                              <p:pRg st="5" end="5"/>
                                            </p:txEl>
                                          </p:spTgt>
                                        </p:tgtEl>
                                      </p:cBhvr>
                                    </p:animEffect>
                                  </p:childTnLst>
                                </p:cTn>
                              </p:par>
                            </p:childTnLst>
                          </p:cTn>
                        </p:par>
                        <p:par>
                          <p:cTn id="24" fill="hold">
                            <p:stCondLst>
                              <p:cond delay="2500"/>
                            </p:stCondLst>
                            <p:childTnLst>
                              <p:par>
                                <p:cTn id="25" presetID="3" presetClass="entr" presetSubtype="10" fill="hold" nodeType="afterEffect">
                                  <p:stCondLst>
                                    <p:cond delay="0"/>
                                  </p:stCondLst>
                                  <p:childTnLst>
                                    <p:set>
                                      <p:cBhvr>
                                        <p:cTn id="26" dur="1" fill="hold">
                                          <p:stCondLst>
                                            <p:cond delay="0"/>
                                          </p:stCondLst>
                                        </p:cTn>
                                        <p:tgtEl>
                                          <p:spTgt spid="11269">
                                            <p:txEl>
                                              <p:pRg st="6" end="6"/>
                                            </p:txEl>
                                          </p:spTgt>
                                        </p:tgtEl>
                                        <p:attrNameLst>
                                          <p:attrName>style.visibility</p:attrName>
                                        </p:attrNameLst>
                                      </p:cBhvr>
                                      <p:to>
                                        <p:strVal val="visible"/>
                                      </p:to>
                                    </p:set>
                                    <p:animEffect transition="in" filter="blinds(horizontal)">
                                      <p:cBhvr>
                                        <p:cTn id="27" dur="500"/>
                                        <p:tgtEl>
                                          <p:spTgt spid="1126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1116013" y="333375"/>
            <a:ext cx="5029200" cy="519113"/>
          </a:xfrm>
          <a:prstGeom prst="rect">
            <a:avLst/>
          </a:prstGeom>
          <a:noFill/>
          <a:ln w="9525">
            <a:noFill/>
            <a:miter lim="800000"/>
            <a:headEnd/>
            <a:tailEnd/>
          </a:ln>
        </p:spPr>
        <p:txBody>
          <a:bodyPr>
            <a:spAutoFit/>
          </a:bodyPr>
          <a:lstStyle/>
          <a:p>
            <a:pPr marL="457200" indent="-457200" algn="ctr">
              <a:spcBef>
                <a:spcPct val="50000"/>
              </a:spcBef>
            </a:pPr>
            <a:r>
              <a:rPr lang="en-US" sz="2800">
                <a:latin typeface="Georgia" pitchFamily="1" charset="0"/>
                <a:cs typeface="Arial" charset="0"/>
              </a:rPr>
              <a:t>			</a:t>
            </a:r>
            <a:r>
              <a:rPr lang="en-US" sz="2800" u="sng">
                <a:latin typeface="Georgia" pitchFamily="1" charset="0"/>
                <a:cs typeface="Arial" charset="0"/>
              </a:rPr>
              <a:t>Useful Sites</a:t>
            </a:r>
          </a:p>
        </p:txBody>
      </p:sp>
      <p:sp>
        <p:nvSpPr>
          <p:cNvPr id="12293" name="Text Box 7"/>
          <p:cNvSpPr txBox="1">
            <a:spLocks noChangeArrowheads="1"/>
          </p:cNvSpPr>
          <p:nvPr/>
        </p:nvSpPr>
        <p:spPr bwMode="auto">
          <a:xfrm>
            <a:off x="152400" y="879475"/>
            <a:ext cx="8991600" cy="4710113"/>
          </a:xfrm>
          <a:prstGeom prst="rect">
            <a:avLst/>
          </a:prstGeom>
          <a:noFill/>
          <a:ln w="9525">
            <a:noFill/>
            <a:miter lim="800000"/>
            <a:headEnd/>
            <a:tailEnd/>
          </a:ln>
        </p:spPr>
        <p:txBody>
          <a:bodyPr>
            <a:spAutoFit/>
          </a:bodyPr>
          <a:lstStyle/>
          <a:p>
            <a:pPr>
              <a:spcBef>
                <a:spcPct val="50000"/>
              </a:spcBef>
            </a:pPr>
            <a:r>
              <a:rPr lang="en-US" sz="2400">
                <a:latin typeface="Georgia" pitchFamily="1" charset="0"/>
                <a:cs typeface="Arial" charset="0"/>
              </a:rPr>
              <a:t>www.un.org ;</a:t>
            </a:r>
          </a:p>
          <a:p>
            <a:pPr>
              <a:spcBef>
                <a:spcPct val="50000"/>
              </a:spcBef>
              <a:buFont typeface="Wingdings" pitchFamily="1" charset="2"/>
              <a:buChar char="Ø"/>
            </a:pPr>
            <a:r>
              <a:rPr lang="en-US" sz="2400">
                <a:latin typeface="Georgia" pitchFamily="1" charset="0"/>
                <a:cs typeface="Arial" charset="0"/>
              </a:rPr>
              <a:t> https://www.cia.gov/cia/publications/factbook/index.html ;</a:t>
            </a:r>
          </a:p>
          <a:p>
            <a:pPr>
              <a:spcBef>
                <a:spcPct val="50000"/>
              </a:spcBef>
              <a:buFont typeface="Wingdings" pitchFamily="1" charset="2"/>
              <a:buChar char="Ø"/>
            </a:pPr>
            <a:r>
              <a:rPr lang="en-US" sz="2400">
                <a:latin typeface="Georgia" pitchFamily="1" charset="0"/>
                <a:cs typeface="Arial" charset="0"/>
              </a:rPr>
              <a:t> www.unausa.org ;</a:t>
            </a:r>
          </a:p>
          <a:p>
            <a:pPr>
              <a:spcBef>
                <a:spcPct val="50000"/>
              </a:spcBef>
              <a:buFont typeface="Wingdings" pitchFamily="1" charset="2"/>
              <a:buChar char="Ø"/>
            </a:pPr>
            <a:r>
              <a:rPr lang="en-US" sz="2400">
                <a:latin typeface="Georgia" pitchFamily="1" charset="0"/>
                <a:cs typeface="Arial" charset="0"/>
              </a:rPr>
              <a:t> www.bbc.co.uk, www.reuters.com ;</a:t>
            </a:r>
          </a:p>
          <a:p>
            <a:pPr>
              <a:spcBef>
                <a:spcPct val="50000"/>
              </a:spcBef>
              <a:buFont typeface="Wingdings" pitchFamily="1" charset="2"/>
              <a:buChar char="Ø"/>
            </a:pPr>
            <a:r>
              <a:rPr lang="en-US" sz="2400">
                <a:latin typeface="Georgia" pitchFamily="1" charset="0"/>
                <a:cs typeface="Arial" charset="0"/>
              </a:rPr>
              <a:t> Search engines (www.google.com, www.yahoo.com) ;</a:t>
            </a:r>
          </a:p>
          <a:p>
            <a:pPr>
              <a:spcBef>
                <a:spcPct val="50000"/>
              </a:spcBef>
              <a:buFont typeface="Wingdings" pitchFamily="1" charset="2"/>
              <a:buChar char="Ø"/>
            </a:pPr>
            <a:r>
              <a:rPr lang="en-US" sz="2400">
                <a:latin typeface="Georgia" pitchFamily="1" charset="0"/>
                <a:cs typeface="Arial" charset="0"/>
              </a:rPr>
              <a:t> websites of the Permanent Missions of the Country to the UN ;</a:t>
            </a:r>
          </a:p>
          <a:p>
            <a:pPr>
              <a:spcBef>
                <a:spcPct val="50000"/>
              </a:spcBef>
              <a:buFont typeface="Wingdings" pitchFamily="1" charset="2"/>
              <a:buChar char="Ø"/>
            </a:pPr>
            <a:r>
              <a:rPr lang="en-US" sz="2400">
                <a:latin typeface="Georgia" pitchFamily="1" charset="0"/>
                <a:cs typeface="Arial" charset="0"/>
              </a:rPr>
              <a:t> official website of the Country ;</a:t>
            </a:r>
          </a:p>
          <a:p>
            <a:pPr>
              <a:spcBef>
                <a:spcPct val="50000"/>
              </a:spcBef>
              <a:buFont typeface="Wingdings" pitchFamily="1" charset="2"/>
              <a:buChar char="Ø"/>
            </a:pPr>
            <a:r>
              <a:rPr lang="en-US" sz="2400">
                <a:latin typeface="Georgia" pitchFamily="1" charset="0"/>
                <a:cs typeface="Arial" charset="0"/>
              </a:rPr>
              <a:t> websites of the international organisations - EU - http://europa.eu/,  Amnesty international- www.amnesty.org.</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12293">
                                            <p:txEl>
                                              <p:pRg st="0" end="0"/>
                                            </p:txEl>
                                          </p:spTgt>
                                        </p:tgtEl>
                                        <p:attrNameLst>
                                          <p:attrName>style.visibility</p:attrName>
                                        </p:attrNameLst>
                                      </p:cBhvr>
                                      <p:to>
                                        <p:strVal val="visible"/>
                                      </p:to>
                                    </p:set>
                                    <p:anim calcmode="discrete" valueType="clr">
                                      <p:cBhvr override="childStyle">
                                        <p:cTn id="7" dur="80"/>
                                        <p:tgtEl>
                                          <p:spTgt spid="1229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229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2293">
                                            <p:txEl>
                                              <p:pRg st="1" end="1"/>
                                            </p:txEl>
                                          </p:spTgt>
                                        </p:tgtEl>
                                        <p:attrNameLst>
                                          <p:attrName>style.visibility</p:attrName>
                                        </p:attrNameLst>
                                      </p:cBhvr>
                                      <p:to>
                                        <p:strVal val="visible"/>
                                      </p:to>
                                    </p:set>
                                    <p:anim calcmode="discrete" valueType="clr">
                                      <p:cBhvr override="childStyle">
                                        <p:cTn id="14" dur="80"/>
                                        <p:tgtEl>
                                          <p:spTgt spid="1229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229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229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2293">
                                            <p:txEl>
                                              <p:pRg st="2" end="2"/>
                                            </p:txEl>
                                          </p:spTgt>
                                        </p:tgtEl>
                                        <p:attrNameLst>
                                          <p:attrName>style.visibility</p:attrName>
                                        </p:attrNameLst>
                                      </p:cBhvr>
                                      <p:to>
                                        <p:strVal val="visible"/>
                                      </p:to>
                                    </p:set>
                                    <p:anim calcmode="discrete" valueType="clr">
                                      <p:cBhvr override="childStyle">
                                        <p:cTn id="21" dur="80"/>
                                        <p:tgtEl>
                                          <p:spTgt spid="1229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229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229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12293">
                                            <p:txEl>
                                              <p:pRg st="3" end="3"/>
                                            </p:txEl>
                                          </p:spTgt>
                                        </p:tgtEl>
                                        <p:attrNameLst>
                                          <p:attrName>style.visibility</p:attrName>
                                        </p:attrNameLst>
                                      </p:cBhvr>
                                      <p:to>
                                        <p:strVal val="visible"/>
                                      </p:to>
                                    </p:set>
                                    <p:anim calcmode="discrete" valueType="clr">
                                      <p:cBhvr override="childStyle">
                                        <p:cTn id="28" dur="80"/>
                                        <p:tgtEl>
                                          <p:spTgt spid="1229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229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1229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2293">
                                            <p:txEl>
                                              <p:pRg st="4" end="4"/>
                                            </p:txEl>
                                          </p:spTgt>
                                        </p:tgtEl>
                                        <p:attrNameLst>
                                          <p:attrName>style.visibility</p:attrName>
                                        </p:attrNameLst>
                                      </p:cBhvr>
                                      <p:to>
                                        <p:strVal val="visible"/>
                                      </p:to>
                                    </p:set>
                                    <p:animEffect transition="in" filter="blinds(horizontal)">
                                      <p:cBhvr>
                                        <p:cTn id="35" dur="500"/>
                                        <p:tgtEl>
                                          <p:spTgt spid="12293">
                                            <p:txEl>
                                              <p:pRg st="4" end="4"/>
                                            </p:txEl>
                                          </p:spTgt>
                                        </p:tgtEl>
                                      </p:cBhvr>
                                    </p:animEffect>
                                  </p:childTnLst>
                                </p:cTn>
                              </p:par>
                            </p:childTnLst>
                          </p:cTn>
                        </p:par>
                        <p:par>
                          <p:cTn id="36" fill="hold">
                            <p:stCondLst>
                              <p:cond delay="500"/>
                            </p:stCondLst>
                            <p:childTnLst>
                              <p:par>
                                <p:cTn id="37" presetID="3" presetClass="entr" presetSubtype="10" fill="hold" nodeType="afterEffect">
                                  <p:stCondLst>
                                    <p:cond delay="0"/>
                                  </p:stCondLst>
                                  <p:childTnLst>
                                    <p:set>
                                      <p:cBhvr>
                                        <p:cTn id="38" dur="1" fill="hold">
                                          <p:stCondLst>
                                            <p:cond delay="0"/>
                                          </p:stCondLst>
                                        </p:cTn>
                                        <p:tgtEl>
                                          <p:spTgt spid="12293">
                                            <p:txEl>
                                              <p:pRg st="5" end="5"/>
                                            </p:txEl>
                                          </p:spTgt>
                                        </p:tgtEl>
                                        <p:attrNameLst>
                                          <p:attrName>style.visibility</p:attrName>
                                        </p:attrNameLst>
                                      </p:cBhvr>
                                      <p:to>
                                        <p:strVal val="visible"/>
                                      </p:to>
                                    </p:set>
                                    <p:animEffect transition="in" filter="blinds(horizontal)">
                                      <p:cBhvr>
                                        <p:cTn id="39" dur="500"/>
                                        <p:tgtEl>
                                          <p:spTgt spid="12293">
                                            <p:txEl>
                                              <p:pRg st="5" end="5"/>
                                            </p:txEl>
                                          </p:spTgt>
                                        </p:tgtEl>
                                      </p:cBhvr>
                                    </p:animEffect>
                                  </p:childTnLst>
                                </p:cTn>
                              </p:par>
                            </p:childTnLst>
                          </p:cTn>
                        </p:par>
                        <p:par>
                          <p:cTn id="40" fill="hold">
                            <p:stCondLst>
                              <p:cond delay="1000"/>
                            </p:stCondLst>
                            <p:childTnLst>
                              <p:par>
                                <p:cTn id="41" presetID="3" presetClass="entr" presetSubtype="10" fill="hold" nodeType="afterEffect">
                                  <p:stCondLst>
                                    <p:cond delay="0"/>
                                  </p:stCondLst>
                                  <p:childTnLst>
                                    <p:set>
                                      <p:cBhvr>
                                        <p:cTn id="42" dur="1" fill="hold">
                                          <p:stCondLst>
                                            <p:cond delay="0"/>
                                          </p:stCondLst>
                                        </p:cTn>
                                        <p:tgtEl>
                                          <p:spTgt spid="12293">
                                            <p:txEl>
                                              <p:pRg st="6" end="6"/>
                                            </p:txEl>
                                          </p:spTgt>
                                        </p:tgtEl>
                                        <p:attrNameLst>
                                          <p:attrName>style.visibility</p:attrName>
                                        </p:attrNameLst>
                                      </p:cBhvr>
                                      <p:to>
                                        <p:strVal val="visible"/>
                                      </p:to>
                                    </p:set>
                                    <p:animEffect transition="in" filter="blinds(horizontal)">
                                      <p:cBhvr>
                                        <p:cTn id="43" dur="500"/>
                                        <p:tgtEl>
                                          <p:spTgt spid="12293">
                                            <p:txEl>
                                              <p:pRg st="6" end="6"/>
                                            </p:txEl>
                                          </p:spTgt>
                                        </p:tgtEl>
                                      </p:cBhvr>
                                    </p:animEffect>
                                  </p:childTnLst>
                                </p:cTn>
                              </p:par>
                            </p:childTnLst>
                          </p:cTn>
                        </p:par>
                        <p:par>
                          <p:cTn id="44" fill="hold">
                            <p:stCondLst>
                              <p:cond delay="1500"/>
                            </p:stCondLst>
                            <p:childTnLst>
                              <p:par>
                                <p:cTn id="45" presetID="3" presetClass="entr" presetSubtype="10" fill="hold" nodeType="afterEffect">
                                  <p:stCondLst>
                                    <p:cond delay="0"/>
                                  </p:stCondLst>
                                  <p:childTnLst>
                                    <p:set>
                                      <p:cBhvr>
                                        <p:cTn id="46" dur="1" fill="hold">
                                          <p:stCondLst>
                                            <p:cond delay="0"/>
                                          </p:stCondLst>
                                        </p:cTn>
                                        <p:tgtEl>
                                          <p:spTgt spid="12293">
                                            <p:txEl>
                                              <p:pRg st="7" end="7"/>
                                            </p:txEl>
                                          </p:spTgt>
                                        </p:tgtEl>
                                        <p:attrNameLst>
                                          <p:attrName>style.visibility</p:attrName>
                                        </p:attrNameLst>
                                      </p:cBhvr>
                                      <p:to>
                                        <p:strVal val="visible"/>
                                      </p:to>
                                    </p:set>
                                    <p:animEffect transition="in" filter="blinds(horizontal)">
                                      <p:cBhvr>
                                        <p:cTn id="47" dur="500"/>
                                        <p:tgtEl>
                                          <p:spTgt spid="1229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1188</TotalTime>
  <Words>1963</Words>
  <Application>Microsoft Office PowerPoint</Application>
  <PresentationFormat>On-screen Show (4:3)</PresentationFormat>
  <Paragraphs>285</Paragraphs>
  <Slides>41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Concourse</vt:lpstr>
      <vt:lpstr>PhotoImpact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RULES OF PROCEDURE – MOTIONS</vt:lpstr>
      <vt:lpstr>Slide 17</vt:lpstr>
      <vt:lpstr>Slide 18</vt:lpstr>
      <vt:lpstr>Slide 19</vt:lpstr>
      <vt:lpstr>RULES OF PROCEDURE – POINTS</vt:lpstr>
      <vt:lpstr>Slide 21</vt:lpstr>
      <vt:lpstr>Slide 22</vt:lpstr>
      <vt:lpstr>Yields in formal debate</vt:lpstr>
      <vt:lpstr>Slide 24</vt:lpstr>
      <vt:lpstr>Slide 25</vt:lpstr>
      <vt:lpstr>Slide 26</vt:lpstr>
      <vt:lpstr>Slide 27</vt:lpstr>
      <vt:lpstr>Slide 28</vt:lpstr>
      <vt:lpstr>Slide 29</vt:lpstr>
      <vt:lpstr>Slide 30</vt:lpstr>
      <vt:lpstr>Slide 31</vt:lpstr>
      <vt:lpstr>Slide 32</vt:lpstr>
      <vt:lpstr>THE ART OF USING CHITS</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ABC</cp:lastModifiedBy>
  <cp:revision>160</cp:revision>
  <dcterms:created xsi:type="dcterms:W3CDTF">2009-05-06T21:42:11Z</dcterms:created>
  <dcterms:modified xsi:type="dcterms:W3CDTF">2013-10-05T16:08:55Z</dcterms:modified>
</cp:coreProperties>
</file>